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900" r:id="rId1"/>
  </p:sldMasterIdLst>
  <p:notesMasterIdLst>
    <p:notesMasterId r:id="rId155"/>
  </p:notesMasterIdLst>
  <p:sldIdLst>
    <p:sldId id="1455" r:id="rId2"/>
    <p:sldId id="1456" r:id="rId3"/>
    <p:sldId id="2247" r:id="rId4"/>
    <p:sldId id="2246" r:id="rId5"/>
    <p:sldId id="2249" r:id="rId6"/>
    <p:sldId id="2252" r:id="rId7"/>
    <p:sldId id="2330" r:id="rId8"/>
    <p:sldId id="2331" r:id="rId9"/>
    <p:sldId id="2270" r:id="rId10"/>
    <p:sldId id="2271" r:id="rId11"/>
    <p:sldId id="2272" r:id="rId12"/>
    <p:sldId id="2303" r:id="rId13"/>
    <p:sldId id="2332" r:id="rId14"/>
    <p:sldId id="2334" r:id="rId15"/>
    <p:sldId id="2333" r:id="rId16"/>
    <p:sldId id="2339" r:id="rId17"/>
    <p:sldId id="2338" r:id="rId18"/>
    <p:sldId id="2336" r:id="rId19"/>
    <p:sldId id="2337" r:id="rId20"/>
    <p:sldId id="2335" r:id="rId21"/>
    <p:sldId id="2340" r:id="rId22"/>
    <p:sldId id="2341" r:id="rId23"/>
    <p:sldId id="2342" r:id="rId24"/>
    <p:sldId id="2279" r:id="rId25"/>
    <p:sldId id="2278" r:id="rId26"/>
    <p:sldId id="2280" r:id="rId27"/>
    <p:sldId id="2345" r:id="rId28"/>
    <p:sldId id="2277" r:id="rId29"/>
    <p:sldId id="2344" r:id="rId30"/>
    <p:sldId id="2351" r:id="rId31"/>
    <p:sldId id="2350" r:id="rId32"/>
    <p:sldId id="2349" r:id="rId33"/>
    <p:sldId id="2304" r:id="rId34"/>
    <p:sldId id="2352" r:id="rId35"/>
    <p:sldId id="2305" r:id="rId36"/>
    <p:sldId id="2306" r:id="rId37"/>
    <p:sldId id="2348" r:id="rId38"/>
    <p:sldId id="2347" r:id="rId39"/>
    <p:sldId id="2346" r:id="rId40"/>
    <p:sldId id="2343" r:id="rId41"/>
    <p:sldId id="2356" r:id="rId42"/>
    <p:sldId id="2355" r:id="rId43"/>
    <p:sldId id="2354" r:id="rId44"/>
    <p:sldId id="2362" r:id="rId45"/>
    <p:sldId id="2361" r:id="rId46"/>
    <p:sldId id="2360" r:id="rId47"/>
    <p:sldId id="2359" r:id="rId48"/>
    <p:sldId id="2358" r:id="rId49"/>
    <p:sldId id="2309" r:id="rId50"/>
    <p:sldId id="2310" r:id="rId51"/>
    <p:sldId id="2311" r:id="rId52"/>
    <p:sldId id="2312" r:id="rId53"/>
    <p:sldId id="2357" r:id="rId54"/>
    <p:sldId id="2363" r:id="rId55"/>
    <p:sldId id="2353" r:id="rId56"/>
    <p:sldId id="2364" r:id="rId57"/>
    <p:sldId id="2313" r:id="rId58"/>
    <p:sldId id="2308" r:id="rId59"/>
    <p:sldId id="2314" r:id="rId60"/>
    <p:sldId id="2365" r:id="rId61"/>
    <p:sldId id="2366" r:id="rId62"/>
    <p:sldId id="2367" r:id="rId63"/>
    <p:sldId id="2368" r:id="rId64"/>
    <p:sldId id="2369" r:id="rId65"/>
    <p:sldId id="2370" r:id="rId66"/>
    <p:sldId id="2315" r:id="rId67"/>
    <p:sldId id="2371" r:id="rId68"/>
    <p:sldId id="2318" r:id="rId69"/>
    <p:sldId id="2319" r:id="rId70"/>
    <p:sldId id="2373" r:id="rId71"/>
    <p:sldId id="2374" r:id="rId72"/>
    <p:sldId id="2375" r:id="rId73"/>
    <p:sldId id="2376" r:id="rId74"/>
    <p:sldId id="2377" r:id="rId75"/>
    <p:sldId id="2378" r:id="rId76"/>
    <p:sldId id="2379" r:id="rId77"/>
    <p:sldId id="2380" r:id="rId78"/>
    <p:sldId id="2381" r:id="rId79"/>
    <p:sldId id="2382" r:id="rId80"/>
    <p:sldId id="2383" r:id="rId81"/>
    <p:sldId id="2384" r:id="rId82"/>
    <p:sldId id="2385" r:id="rId83"/>
    <p:sldId id="2386" r:id="rId84"/>
    <p:sldId id="2387" r:id="rId85"/>
    <p:sldId id="2389" r:id="rId86"/>
    <p:sldId id="2388" r:id="rId87"/>
    <p:sldId id="2320" r:id="rId88"/>
    <p:sldId id="2390" r:id="rId89"/>
    <p:sldId id="2316" r:id="rId90"/>
    <p:sldId id="2391" r:id="rId91"/>
    <p:sldId id="2392" r:id="rId92"/>
    <p:sldId id="2393" r:id="rId93"/>
    <p:sldId id="2394" r:id="rId94"/>
    <p:sldId id="2395" r:id="rId95"/>
    <p:sldId id="2317" r:id="rId96"/>
    <p:sldId id="2284" r:id="rId97"/>
    <p:sldId id="2321" r:id="rId98"/>
    <p:sldId id="2372" r:id="rId99"/>
    <p:sldId id="2255" r:id="rId100"/>
    <p:sldId id="2285" r:id="rId101"/>
    <p:sldId id="2397" r:id="rId102"/>
    <p:sldId id="2396" r:id="rId103"/>
    <p:sldId id="2398" r:id="rId104"/>
    <p:sldId id="2399" r:id="rId105"/>
    <p:sldId id="2400" r:id="rId106"/>
    <p:sldId id="2401" r:id="rId107"/>
    <p:sldId id="2403" r:id="rId108"/>
    <p:sldId id="2402" r:id="rId109"/>
    <p:sldId id="2404" r:id="rId110"/>
    <p:sldId id="2405" r:id="rId111"/>
    <p:sldId id="2406" r:id="rId112"/>
    <p:sldId id="2408" r:id="rId113"/>
    <p:sldId id="2407" r:id="rId114"/>
    <p:sldId id="2409" r:id="rId115"/>
    <p:sldId id="2289" r:id="rId116"/>
    <p:sldId id="2411" r:id="rId117"/>
    <p:sldId id="2410" r:id="rId118"/>
    <p:sldId id="2412" r:id="rId119"/>
    <p:sldId id="2413" r:id="rId120"/>
    <p:sldId id="2288" r:id="rId121"/>
    <p:sldId id="2294" r:id="rId122"/>
    <p:sldId id="2297" r:id="rId123"/>
    <p:sldId id="2256" r:id="rId124"/>
    <p:sldId id="2259" r:id="rId125"/>
    <p:sldId id="2269" r:id="rId126"/>
    <p:sldId id="2245" r:id="rId127"/>
    <p:sldId id="2165" r:id="rId128"/>
    <p:sldId id="2166" r:id="rId129"/>
    <p:sldId id="2160" r:id="rId130"/>
    <p:sldId id="2416" r:id="rId131"/>
    <p:sldId id="2415" r:id="rId132"/>
    <p:sldId id="2414" r:id="rId133"/>
    <p:sldId id="1669" r:id="rId134"/>
    <p:sldId id="2163" r:id="rId135"/>
    <p:sldId id="2161" r:id="rId136"/>
    <p:sldId id="2169" r:id="rId137"/>
    <p:sldId id="2162" r:id="rId138"/>
    <p:sldId id="2420" r:id="rId139"/>
    <p:sldId id="2419" r:id="rId140"/>
    <p:sldId id="2418" r:id="rId141"/>
    <p:sldId id="2417" r:id="rId142"/>
    <p:sldId id="2421" r:id="rId143"/>
    <p:sldId id="2322" r:id="rId144"/>
    <p:sldId id="2323" r:id="rId145"/>
    <p:sldId id="2324" r:id="rId146"/>
    <p:sldId id="2325" r:id="rId147"/>
    <p:sldId id="2326" r:id="rId148"/>
    <p:sldId id="2327" r:id="rId149"/>
    <p:sldId id="2328" r:id="rId150"/>
    <p:sldId id="2329" r:id="rId151"/>
    <p:sldId id="1872" r:id="rId152"/>
    <p:sldId id="1873" r:id="rId153"/>
    <p:sldId id="1874" r:id="rId15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8" userDrawn="1">
          <p15:clr>
            <a:srgbClr val="A4A3A4"/>
          </p15:clr>
        </p15:guide>
        <p15:guide id="2" pos="28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9467" autoAdjust="0"/>
  </p:normalViewPr>
  <p:slideViewPr>
    <p:cSldViewPr>
      <p:cViewPr varScale="1">
        <p:scale>
          <a:sx n="73" d="100"/>
          <a:sy n="73" d="100"/>
        </p:scale>
        <p:origin x="1302" y="78"/>
      </p:cViewPr>
      <p:guideLst>
        <p:guide orient="horz" pos="2188"/>
        <p:guide pos="2852"/>
      </p:guideLst>
    </p:cSldViewPr>
  </p:slideViewPr>
  <p:outlineViewPr>
    <p:cViewPr>
      <p:scale>
        <a:sx n="33" d="100"/>
        <a:sy n="33" d="100"/>
      </p:scale>
      <p:origin x="18" y="74958"/>
    </p:cViewPr>
  </p:outlineViewPr>
  <p:notesTextViewPr>
    <p:cViewPr>
      <p:scale>
        <a:sx n="100" d="100"/>
        <a:sy n="100" d="100"/>
      </p:scale>
      <p:origin x="0" y="0"/>
    </p:cViewPr>
  </p:notesTextViewPr>
  <p:gridSpacing cx="45005" cy="45005"/>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tableStyles" Target="tableStyle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074D02-EBEE-4B74-975B-DAEE24F80957}" type="datetimeFigureOut">
              <a:rPr lang="en-US" smtClean="0"/>
              <a:pPr/>
              <a:t>6/22/2021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F26CC3-EFCF-4A9D-A98D-6CA252D4759C}" type="slidenum">
              <a:rPr lang="en-US" smtClean="0"/>
              <a:pPr/>
              <a:t>‹#›</a:t>
            </a:fld>
            <a:endParaRPr lang="en-US" dirty="0"/>
          </a:p>
        </p:txBody>
      </p:sp>
    </p:spTree>
    <p:extLst>
      <p:ext uri="{BB962C8B-B14F-4D97-AF65-F5344CB8AC3E}">
        <p14:creationId xmlns:p14="http://schemas.microsoft.com/office/powerpoint/2010/main" val="816727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a:t>
            </a:fld>
            <a:endParaRPr lang="en-US" dirty="0"/>
          </a:p>
        </p:txBody>
      </p:sp>
    </p:spTree>
    <p:extLst>
      <p:ext uri="{BB962C8B-B14F-4D97-AF65-F5344CB8AC3E}">
        <p14:creationId xmlns:p14="http://schemas.microsoft.com/office/powerpoint/2010/main" val="37619640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a:t>
            </a:fld>
            <a:endParaRPr lang="en-US" dirty="0"/>
          </a:p>
        </p:txBody>
      </p:sp>
    </p:spTree>
    <p:extLst>
      <p:ext uri="{BB962C8B-B14F-4D97-AF65-F5344CB8AC3E}">
        <p14:creationId xmlns:p14="http://schemas.microsoft.com/office/powerpoint/2010/main" val="225343028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100</a:t>
            </a:fld>
            <a:endParaRPr lang="en-US" dirty="0"/>
          </a:p>
        </p:txBody>
      </p:sp>
    </p:spTree>
    <p:extLst>
      <p:ext uri="{BB962C8B-B14F-4D97-AF65-F5344CB8AC3E}">
        <p14:creationId xmlns:p14="http://schemas.microsoft.com/office/powerpoint/2010/main" val="142713050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101</a:t>
            </a:fld>
            <a:endParaRPr lang="en-US" dirty="0"/>
          </a:p>
        </p:txBody>
      </p:sp>
    </p:spTree>
    <p:extLst>
      <p:ext uri="{BB962C8B-B14F-4D97-AF65-F5344CB8AC3E}">
        <p14:creationId xmlns:p14="http://schemas.microsoft.com/office/powerpoint/2010/main" val="113410388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102</a:t>
            </a:fld>
            <a:endParaRPr lang="en-US" dirty="0"/>
          </a:p>
        </p:txBody>
      </p:sp>
    </p:spTree>
    <p:extLst>
      <p:ext uri="{BB962C8B-B14F-4D97-AF65-F5344CB8AC3E}">
        <p14:creationId xmlns:p14="http://schemas.microsoft.com/office/powerpoint/2010/main" val="184791826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103</a:t>
            </a:fld>
            <a:endParaRPr lang="en-US" dirty="0"/>
          </a:p>
        </p:txBody>
      </p:sp>
    </p:spTree>
    <p:extLst>
      <p:ext uri="{BB962C8B-B14F-4D97-AF65-F5344CB8AC3E}">
        <p14:creationId xmlns:p14="http://schemas.microsoft.com/office/powerpoint/2010/main" val="91588531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F26CC3-EFCF-4A9D-A98D-6CA252D4759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9256713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105</a:t>
            </a:fld>
            <a:endParaRPr lang="en-US" dirty="0"/>
          </a:p>
        </p:txBody>
      </p:sp>
    </p:spTree>
    <p:extLst>
      <p:ext uri="{BB962C8B-B14F-4D97-AF65-F5344CB8AC3E}">
        <p14:creationId xmlns:p14="http://schemas.microsoft.com/office/powerpoint/2010/main" val="411979984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106</a:t>
            </a:fld>
            <a:endParaRPr lang="en-US" dirty="0"/>
          </a:p>
        </p:txBody>
      </p:sp>
    </p:spTree>
    <p:extLst>
      <p:ext uri="{BB962C8B-B14F-4D97-AF65-F5344CB8AC3E}">
        <p14:creationId xmlns:p14="http://schemas.microsoft.com/office/powerpoint/2010/main" val="46478744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107</a:t>
            </a:fld>
            <a:endParaRPr lang="en-US" dirty="0"/>
          </a:p>
        </p:txBody>
      </p:sp>
    </p:spTree>
    <p:extLst>
      <p:ext uri="{BB962C8B-B14F-4D97-AF65-F5344CB8AC3E}">
        <p14:creationId xmlns:p14="http://schemas.microsoft.com/office/powerpoint/2010/main" val="422295660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108</a:t>
            </a:fld>
            <a:endParaRPr lang="en-US" dirty="0"/>
          </a:p>
        </p:txBody>
      </p:sp>
    </p:spTree>
    <p:extLst>
      <p:ext uri="{BB962C8B-B14F-4D97-AF65-F5344CB8AC3E}">
        <p14:creationId xmlns:p14="http://schemas.microsoft.com/office/powerpoint/2010/main" val="21971470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109</a:t>
            </a:fld>
            <a:endParaRPr lang="en-US" dirty="0"/>
          </a:p>
        </p:txBody>
      </p:sp>
    </p:spTree>
    <p:extLst>
      <p:ext uri="{BB962C8B-B14F-4D97-AF65-F5344CB8AC3E}">
        <p14:creationId xmlns:p14="http://schemas.microsoft.com/office/powerpoint/2010/main" val="16669958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a:t>
            </a:fld>
            <a:endParaRPr lang="en-US" dirty="0"/>
          </a:p>
        </p:txBody>
      </p:sp>
    </p:spTree>
    <p:extLst>
      <p:ext uri="{BB962C8B-B14F-4D97-AF65-F5344CB8AC3E}">
        <p14:creationId xmlns:p14="http://schemas.microsoft.com/office/powerpoint/2010/main" val="82744216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110</a:t>
            </a:fld>
            <a:endParaRPr lang="en-US" dirty="0"/>
          </a:p>
        </p:txBody>
      </p:sp>
    </p:spTree>
    <p:extLst>
      <p:ext uri="{BB962C8B-B14F-4D97-AF65-F5344CB8AC3E}">
        <p14:creationId xmlns:p14="http://schemas.microsoft.com/office/powerpoint/2010/main" val="4979638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111</a:t>
            </a:fld>
            <a:endParaRPr lang="en-US" dirty="0"/>
          </a:p>
        </p:txBody>
      </p:sp>
    </p:spTree>
    <p:extLst>
      <p:ext uri="{BB962C8B-B14F-4D97-AF65-F5344CB8AC3E}">
        <p14:creationId xmlns:p14="http://schemas.microsoft.com/office/powerpoint/2010/main" val="377714957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112</a:t>
            </a:fld>
            <a:endParaRPr lang="en-US" dirty="0"/>
          </a:p>
        </p:txBody>
      </p:sp>
    </p:spTree>
    <p:extLst>
      <p:ext uri="{BB962C8B-B14F-4D97-AF65-F5344CB8AC3E}">
        <p14:creationId xmlns:p14="http://schemas.microsoft.com/office/powerpoint/2010/main" val="251399361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113</a:t>
            </a:fld>
            <a:endParaRPr lang="en-US" dirty="0"/>
          </a:p>
        </p:txBody>
      </p:sp>
    </p:spTree>
    <p:extLst>
      <p:ext uri="{BB962C8B-B14F-4D97-AF65-F5344CB8AC3E}">
        <p14:creationId xmlns:p14="http://schemas.microsoft.com/office/powerpoint/2010/main" val="156175808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114</a:t>
            </a:fld>
            <a:endParaRPr lang="en-US" dirty="0"/>
          </a:p>
        </p:txBody>
      </p:sp>
    </p:spTree>
    <p:extLst>
      <p:ext uri="{BB962C8B-B14F-4D97-AF65-F5344CB8AC3E}">
        <p14:creationId xmlns:p14="http://schemas.microsoft.com/office/powerpoint/2010/main" val="313551624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115</a:t>
            </a:fld>
            <a:endParaRPr lang="en-US" dirty="0"/>
          </a:p>
        </p:txBody>
      </p:sp>
    </p:spTree>
    <p:extLst>
      <p:ext uri="{BB962C8B-B14F-4D97-AF65-F5344CB8AC3E}">
        <p14:creationId xmlns:p14="http://schemas.microsoft.com/office/powerpoint/2010/main" val="206478359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116</a:t>
            </a:fld>
            <a:endParaRPr lang="en-US" dirty="0"/>
          </a:p>
        </p:txBody>
      </p:sp>
    </p:spTree>
    <p:extLst>
      <p:ext uri="{BB962C8B-B14F-4D97-AF65-F5344CB8AC3E}">
        <p14:creationId xmlns:p14="http://schemas.microsoft.com/office/powerpoint/2010/main" val="154870509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117</a:t>
            </a:fld>
            <a:endParaRPr lang="en-US" dirty="0"/>
          </a:p>
        </p:txBody>
      </p:sp>
    </p:spTree>
    <p:extLst>
      <p:ext uri="{BB962C8B-B14F-4D97-AF65-F5344CB8AC3E}">
        <p14:creationId xmlns:p14="http://schemas.microsoft.com/office/powerpoint/2010/main" val="3929343084"/>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118</a:t>
            </a:fld>
            <a:endParaRPr lang="en-US" dirty="0"/>
          </a:p>
        </p:txBody>
      </p:sp>
    </p:spTree>
    <p:extLst>
      <p:ext uri="{BB962C8B-B14F-4D97-AF65-F5344CB8AC3E}">
        <p14:creationId xmlns:p14="http://schemas.microsoft.com/office/powerpoint/2010/main" val="428432275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119</a:t>
            </a:fld>
            <a:endParaRPr lang="en-US" dirty="0"/>
          </a:p>
        </p:txBody>
      </p:sp>
    </p:spTree>
    <p:extLst>
      <p:ext uri="{BB962C8B-B14F-4D97-AF65-F5344CB8AC3E}">
        <p14:creationId xmlns:p14="http://schemas.microsoft.com/office/powerpoint/2010/main" val="26643644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a:t>
            </a:fld>
            <a:endParaRPr lang="en-US" dirty="0"/>
          </a:p>
        </p:txBody>
      </p:sp>
    </p:spTree>
    <p:extLst>
      <p:ext uri="{BB962C8B-B14F-4D97-AF65-F5344CB8AC3E}">
        <p14:creationId xmlns:p14="http://schemas.microsoft.com/office/powerpoint/2010/main" val="266051984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120</a:t>
            </a:fld>
            <a:endParaRPr lang="en-US" dirty="0"/>
          </a:p>
        </p:txBody>
      </p:sp>
    </p:spTree>
    <p:extLst>
      <p:ext uri="{BB962C8B-B14F-4D97-AF65-F5344CB8AC3E}">
        <p14:creationId xmlns:p14="http://schemas.microsoft.com/office/powerpoint/2010/main" val="2653698542"/>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121</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122</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123</a:t>
            </a:fld>
            <a:endParaRPr lang="en-US" dirty="0"/>
          </a:p>
        </p:txBody>
      </p:sp>
    </p:spTree>
    <p:extLst>
      <p:ext uri="{BB962C8B-B14F-4D97-AF65-F5344CB8AC3E}">
        <p14:creationId xmlns:p14="http://schemas.microsoft.com/office/powerpoint/2010/main" val="24612103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124</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125</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126</a:t>
            </a:fld>
            <a:endParaRPr lang="en-US" dirty="0"/>
          </a:p>
        </p:txBody>
      </p:sp>
    </p:spTree>
    <p:extLst>
      <p:ext uri="{BB962C8B-B14F-4D97-AF65-F5344CB8AC3E}">
        <p14:creationId xmlns:p14="http://schemas.microsoft.com/office/powerpoint/2010/main" val="270272101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127</a:t>
            </a:fld>
            <a:endParaRPr lang="en-US" dirty="0"/>
          </a:p>
        </p:txBody>
      </p:sp>
    </p:spTree>
    <p:extLst>
      <p:ext uri="{BB962C8B-B14F-4D97-AF65-F5344CB8AC3E}">
        <p14:creationId xmlns:p14="http://schemas.microsoft.com/office/powerpoint/2010/main" val="420054000"/>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128</a:t>
            </a:fld>
            <a:endParaRPr lang="en-US" dirty="0"/>
          </a:p>
        </p:txBody>
      </p:sp>
    </p:spTree>
    <p:extLst>
      <p:ext uri="{BB962C8B-B14F-4D97-AF65-F5344CB8AC3E}">
        <p14:creationId xmlns:p14="http://schemas.microsoft.com/office/powerpoint/2010/main" val="352005314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129</a:t>
            </a:fld>
            <a:endParaRPr lang="en-US" dirty="0"/>
          </a:p>
        </p:txBody>
      </p:sp>
    </p:spTree>
    <p:extLst>
      <p:ext uri="{BB962C8B-B14F-4D97-AF65-F5344CB8AC3E}">
        <p14:creationId xmlns:p14="http://schemas.microsoft.com/office/powerpoint/2010/main" val="20982344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a:t>
            </a:fld>
            <a:endParaRPr lang="en-US" dirty="0"/>
          </a:p>
        </p:txBody>
      </p:sp>
    </p:spTree>
    <p:extLst>
      <p:ext uri="{BB962C8B-B14F-4D97-AF65-F5344CB8AC3E}">
        <p14:creationId xmlns:p14="http://schemas.microsoft.com/office/powerpoint/2010/main" val="4136106846"/>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130</a:t>
            </a:fld>
            <a:endParaRPr lang="en-US" dirty="0"/>
          </a:p>
        </p:txBody>
      </p:sp>
    </p:spTree>
    <p:extLst>
      <p:ext uri="{BB962C8B-B14F-4D97-AF65-F5344CB8AC3E}">
        <p14:creationId xmlns:p14="http://schemas.microsoft.com/office/powerpoint/2010/main" val="384479218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131</a:t>
            </a:fld>
            <a:endParaRPr lang="en-US" dirty="0"/>
          </a:p>
        </p:txBody>
      </p:sp>
    </p:spTree>
    <p:extLst>
      <p:ext uri="{BB962C8B-B14F-4D97-AF65-F5344CB8AC3E}">
        <p14:creationId xmlns:p14="http://schemas.microsoft.com/office/powerpoint/2010/main" val="2710547716"/>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132</a:t>
            </a:fld>
            <a:endParaRPr lang="en-US" dirty="0"/>
          </a:p>
        </p:txBody>
      </p:sp>
    </p:spTree>
    <p:extLst>
      <p:ext uri="{BB962C8B-B14F-4D97-AF65-F5344CB8AC3E}">
        <p14:creationId xmlns:p14="http://schemas.microsoft.com/office/powerpoint/2010/main" val="81959760"/>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133</a:t>
            </a:fld>
            <a:endParaRPr lang="en-US" dirty="0"/>
          </a:p>
        </p:txBody>
      </p:sp>
    </p:spTree>
    <p:extLst>
      <p:ext uri="{BB962C8B-B14F-4D97-AF65-F5344CB8AC3E}">
        <p14:creationId xmlns:p14="http://schemas.microsoft.com/office/powerpoint/2010/main" val="982423978"/>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134</a:t>
            </a:fld>
            <a:endParaRPr lang="en-US" dirty="0"/>
          </a:p>
        </p:txBody>
      </p:sp>
    </p:spTree>
    <p:extLst>
      <p:ext uri="{BB962C8B-B14F-4D97-AF65-F5344CB8AC3E}">
        <p14:creationId xmlns:p14="http://schemas.microsoft.com/office/powerpoint/2010/main" val="382545367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135</a:t>
            </a:fld>
            <a:endParaRPr lang="en-US" dirty="0"/>
          </a:p>
        </p:txBody>
      </p:sp>
    </p:spTree>
    <p:extLst>
      <p:ext uri="{BB962C8B-B14F-4D97-AF65-F5344CB8AC3E}">
        <p14:creationId xmlns:p14="http://schemas.microsoft.com/office/powerpoint/2010/main" val="2811052584"/>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136</a:t>
            </a:fld>
            <a:endParaRPr lang="en-US" dirty="0"/>
          </a:p>
        </p:txBody>
      </p:sp>
    </p:spTree>
    <p:extLst>
      <p:ext uri="{BB962C8B-B14F-4D97-AF65-F5344CB8AC3E}">
        <p14:creationId xmlns:p14="http://schemas.microsoft.com/office/powerpoint/2010/main" val="1507078338"/>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137</a:t>
            </a:fld>
            <a:endParaRPr lang="en-US" dirty="0"/>
          </a:p>
        </p:txBody>
      </p:sp>
    </p:spTree>
    <p:extLst>
      <p:ext uri="{BB962C8B-B14F-4D97-AF65-F5344CB8AC3E}">
        <p14:creationId xmlns:p14="http://schemas.microsoft.com/office/powerpoint/2010/main" val="2445539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138</a:t>
            </a:fld>
            <a:endParaRPr lang="en-US" dirty="0"/>
          </a:p>
        </p:txBody>
      </p:sp>
    </p:spTree>
    <p:extLst>
      <p:ext uri="{BB962C8B-B14F-4D97-AF65-F5344CB8AC3E}">
        <p14:creationId xmlns:p14="http://schemas.microsoft.com/office/powerpoint/2010/main" val="4921196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139</a:t>
            </a:fld>
            <a:endParaRPr lang="en-US" dirty="0"/>
          </a:p>
        </p:txBody>
      </p:sp>
    </p:spTree>
    <p:extLst>
      <p:ext uri="{BB962C8B-B14F-4D97-AF65-F5344CB8AC3E}">
        <p14:creationId xmlns:p14="http://schemas.microsoft.com/office/powerpoint/2010/main" val="3183772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a:t>
            </a:fld>
            <a:endParaRPr lang="en-US" dirty="0"/>
          </a:p>
        </p:txBody>
      </p:sp>
    </p:spTree>
    <p:extLst>
      <p:ext uri="{BB962C8B-B14F-4D97-AF65-F5344CB8AC3E}">
        <p14:creationId xmlns:p14="http://schemas.microsoft.com/office/powerpoint/2010/main" val="2369532999"/>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140</a:t>
            </a:fld>
            <a:endParaRPr lang="en-US" dirty="0"/>
          </a:p>
        </p:txBody>
      </p:sp>
    </p:spTree>
    <p:extLst>
      <p:ext uri="{BB962C8B-B14F-4D97-AF65-F5344CB8AC3E}">
        <p14:creationId xmlns:p14="http://schemas.microsoft.com/office/powerpoint/2010/main" val="3119432877"/>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141</a:t>
            </a:fld>
            <a:endParaRPr lang="en-US" dirty="0"/>
          </a:p>
        </p:txBody>
      </p:sp>
    </p:spTree>
    <p:extLst>
      <p:ext uri="{BB962C8B-B14F-4D97-AF65-F5344CB8AC3E}">
        <p14:creationId xmlns:p14="http://schemas.microsoft.com/office/powerpoint/2010/main" val="4155467815"/>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142</a:t>
            </a:fld>
            <a:endParaRPr lang="en-US" dirty="0"/>
          </a:p>
        </p:txBody>
      </p:sp>
    </p:spTree>
    <p:extLst>
      <p:ext uri="{BB962C8B-B14F-4D97-AF65-F5344CB8AC3E}">
        <p14:creationId xmlns:p14="http://schemas.microsoft.com/office/powerpoint/2010/main" val="3935769943"/>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143</a:t>
            </a:fld>
            <a:endParaRPr lang="en-US" dirty="0"/>
          </a:p>
        </p:txBody>
      </p:sp>
    </p:spTree>
    <p:extLst>
      <p:ext uri="{BB962C8B-B14F-4D97-AF65-F5344CB8AC3E}">
        <p14:creationId xmlns:p14="http://schemas.microsoft.com/office/powerpoint/2010/main" val="1838445832"/>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144</a:t>
            </a:fld>
            <a:endParaRPr lang="en-US" dirty="0"/>
          </a:p>
        </p:txBody>
      </p:sp>
    </p:spTree>
    <p:extLst>
      <p:ext uri="{BB962C8B-B14F-4D97-AF65-F5344CB8AC3E}">
        <p14:creationId xmlns:p14="http://schemas.microsoft.com/office/powerpoint/2010/main" val="294033114"/>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145</a:t>
            </a:fld>
            <a:endParaRPr lang="en-US" dirty="0"/>
          </a:p>
        </p:txBody>
      </p:sp>
    </p:spTree>
    <p:extLst>
      <p:ext uri="{BB962C8B-B14F-4D97-AF65-F5344CB8AC3E}">
        <p14:creationId xmlns:p14="http://schemas.microsoft.com/office/powerpoint/2010/main" val="3872702835"/>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146</a:t>
            </a:fld>
            <a:endParaRPr lang="en-US" dirty="0"/>
          </a:p>
        </p:txBody>
      </p:sp>
    </p:spTree>
    <p:extLst>
      <p:ext uri="{BB962C8B-B14F-4D97-AF65-F5344CB8AC3E}">
        <p14:creationId xmlns:p14="http://schemas.microsoft.com/office/powerpoint/2010/main" val="97641274"/>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147</a:t>
            </a:fld>
            <a:endParaRPr lang="en-US" dirty="0"/>
          </a:p>
        </p:txBody>
      </p:sp>
    </p:spTree>
    <p:extLst>
      <p:ext uri="{BB962C8B-B14F-4D97-AF65-F5344CB8AC3E}">
        <p14:creationId xmlns:p14="http://schemas.microsoft.com/office/powerpoint/2010/main" val="1429059079"/>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148</a:t>
            </a:fld>
            <a:endParaRPr lang="en-US" dirty="0"/>
          </a:p>
        </p:txBody>
      </p:sp>
    </p:spTree>
    <p:extLst>
      <p:ext uri="{BB962C8B-B14F-4D97-AF65-F5344CB8AC3E}">
        <p14:creationId xmlns:p14="http://schemas.microsoft.com/office/powerpoint/2010/main" val="3493656007"/>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149</a:t>
            </a:fld>
            <a:endParaRPr lang="en-US" dirty="0"/>
          </a:p>
        </p:txBody>
      </p:sp>
    </p:spTree>
    <p:extLst>
      <p:ext uri="{BB962C8B-B14F-4D97-AF65-F5344CB8AC3E}">
        <p14:creationId xmlns:p14="http://schemas.microsoft.com/office/powerpoint/2010/main" val="31681389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a:t>
            </a:fld>
            <a:endParaRPr lang="en-US" dirty="0"/>
          </a:p>
        </p:txBody>
      </p:sp>
    </p:spTree>
    <p:extLst>
      <p:ext uri="{BB962C8B-B14F-4D97-AF65-F5344CB8AC3E}">
        <p14:creationId xmlns:p14="http://schemas.microsoft.com/office/powerpoint/2010/main" val="1786450300"/>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150</a:t>
            </a:fld>
            <a:endParaRPr lang="en-US" dirty="0"/>
          </a:p>
        </p:txBody>
      </p:sp>
    </p:spTree>
    <p:extLst>
      <p:ext uri="{BB962C8B-B14F-4D97-AF65-F5344CB8AC3E}">
        <p14:creationId xmlns:p14="http://schemas.microsoft.com/office/powerpoint/2010/main" val="3168745298"/>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153</a:t>
            </a:fld>
            <a:endParaRPr lang="en-US" dirty="0"/>
          </a:p>
        </p:txBody>
      </p:sp>
    </p:spTree>
    <p:extLst>
      <p:ext uri="{BB962C8B-B14F-4D97-AF65-F5344CB8AC3E}">
        <p14:creationId xmlns:p14="http://schemas.microsoft.com/office/powerpoint/2010/main" val="3151172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a:t>
            </a:fld>
            <a:endParaRPr lang="en-US" dirty="0"/>
          </a:p>
        </p:txBody>
      </p:sp>
    </p:spTree>
    <p:extLst>
      <p:ext uri="{BB962C8B-B14F-4D97-AF65-F5344CB8AC3E}">
        <p14:creationId xmlns:p14="http://schemas.microsoft.com/office/powerpoint/2010/main" val="33258716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a:t>
            </a:fld>
            <a:endParaRPr lang="en-US" dirty="0"/>
          </a:p>
        </p:txBody>
      </p:sp>
    </p:spTree>
    <p:extLst>
      <p:ext uri="{BB962C8B-B14F-4D97-AF65-F5344CB8AC3E}">
        <p14:creationId xmlns:p14="http://schemas.microsoft.com/office/powerpoint/2010/main" val="18213901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a:t>
            </a:fld>
            <a:endParaRPr lang="en-US" dirty="0"/>
          </a:p>
        </p:txBody>
      </p:sp>
    </p:spTree>
    <p:extLst>
      <p:ext uri="{BB962C8B-B14F-4D97-AF65-F5344CB8AC3E}">
        <p14:creationId xmlns:p14="http://schemas.microsoft.com/office/powerpoint/2010/main" val="14896255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a:t>
            </a:fld>
            <a:endParaRPr lang="en-US" dirty="0"/>
          </a:p>
        </p:txBody>
      </p:sp>
    </p:spTree>
    <p:extLst>
      <p:ext uri="{BB962C8B-B14F-4D97-AF65-F5344CB8AC3E}">
        <p14:creationId xmlns:p14="http://schemas.microsoft.com/office/powerpoint/2010/main" val="451592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a:t>
            </a:fld>
            <a:endParaRPr lang="en-US" dirty="0"/>
          </a:p>
        </p:txBody>
      </p:sp>
    </p:spTree>
    <p:extLst>
      <p:ext uri="{BB962C8B-B14F-4D97-AF65-F5344CB8AC3E}">
        <p14:creationId xmlns:p14="http://schemas.microsoft.com/office/powerpoint/2010/main" val="16621066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20</a:t>
            </a:fld>
            <a:endParaRPr lang="en-US" dirty="0"/>
          </a:p>
        </p:txBody>
      </p:sp>
    </p:spTree>
    <p:extLst>
      <p:ext uri="{BB962C8B-B14F-4D97-AF65-F5344CB8AC3E}">
        <p14:creationId xmlns:p14="http://schemas.microsoft.com/office/powerpoint/2010/main" val="6367439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21</a:t>
            </a:fld>
            <a:endParaRPr lang="en-US" dirty="0"/>
          </a:p>
        </p:txBody>
      </p:sp>
    </p:spTree>
    <p:extLst>
      <p:ext uri="{BB962C8B-B14F-4D97-AF65-F5344CB8AC3E}">
        <p14:creationId xmlns:p14="http://schemas.microsoft.com/office/powerpoint/2010/main" val="24681317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22</a:t>
            </a:fld>
            <a:endParaRPr lang="en-US" dirty="0"/>
          </a:p>
        </p:txBody>
      </p:sp>
    </p:spTree>
    <p:extLst>
      <p:ext uri="{BB962C8B-B14F-4D97-AF65-F5344CB8AC3E}">
        <p14:creationId xmlns:p14="http://schemas.microsoft.com/office/powerpoint/2010/main" val="11034739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23</a:t>
            </a:fld>
            <a:endParaRPr lang="en-US" dirty="0"/>
          </a:p>
        </p:txBody>
      </p:sp>
    </p:spTree>
    <p:extLst>
      <p:ext uri="{BB962C8B-B14F-4D97-AF65-F5344CB8AC3E}">
        <p14:creationId xmlns:p14="http://schemas.microsoft.com/office/powerpoint/2010/main" val="15475125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24</a:t>
            </a:fld>
            <a:endParaRPr lang="en-US" dirty="0"/>
          </a:p>
        </p:txBody>
      </p:sp>
    </p:spTree>
    <p:extLst>
      <p:ext uri="{BB962C8B-B14F-4D97-AF65-F5344CB8AC3E}">
        <p14:creationId xmlns:p14="http://schemas.microsoft.com/office/powerpoint/2010/main" val="9606713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25</a:t>
            </a:fld>
            <a:endParaRPr lang="en-US" dirty="0"/>
          </a:p>
        </p:txBody>
      </p:sp>
    </p:spTree>
    <p:extLst>
      <p:ext uri="{BB962C8B-B14F-4D97-AF65-F5344CB8AC3E}">
        <p14:creationId xmlns:p14="http://schemas.microsoft.com/office/powerpoint/2010/main" val="12361116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26</a:t>
            </a:fld>
            <a:endParaRPr lang="en-US" dirty="0"/>
          </a:p>
        </p:txBody>
      </p:sp>
    </p:spTree>
    <p:extLst>
      <p:ext uri="{BB962C8B-B14F-4D97-AF65-F5344CB8AC3E}">
        <p14:creationId xmlns:p14="http://schemas.microsoft.com/office/powerpoint/2010/main" val="17035577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27</a:t>
            </a:fld>
            <a:endParaRPr lang="en-US" dirty="0"/>
          </a:p>
        </p:txBody>
      </p:sp>
    </p:spTree>
    <p:extLst>
      <p:ext uri="{BB962C8B-B14F-4D97-AF65-F5344CB8AC3E}">
        <p14:creationId xmlns:p14="http://schemas.microsoft.com/office/powerpoint/2010/main" val="7648324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28</a:t>
            </a:fld>
            <a:endParaRPr lang="en-US" dirty="0"/>
          </a:p>
        </p:txBody>
      </p:sp>
    </p:spTree>
    <p:extLst>
      <p:ext uri="{BB962C8B-B14F-4D97-AF65-F5344CB8AC3E}">
        <p14:creationId xmlns:p14="http://schemas.microsoft.com/office/powerpoint/2010/main" val="31038089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29</a:t>
            </a:fld>
            <a:endParaRPr lang="en-US" dirty="0"/>
          </a:p>
        </p:txBody>
      </p:sp>
    </p:spTree>
    <p:extLst>
      <p:ext uri="{BB962C8B-B14F-4D97-AF65-F5344CB8AC3E}">
        <p14:creationId xmlns:p14="http://schemas.microsoft.com/office/powerpoint/2010/main" val="25723690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a:t>
            </a:fld>
            <a:endParaRPr lang="en-US" dirty="0"/>
          </a:p>
        </p:txBody>
      </p:sp>
    </p:spTree>
    <p:extLst>
      <p:ext uri="{BB962C8B-B14F-4D97-AF65-F5344CB8AC3E}">
        <p14:creationId xmlns:p14="http://schemas.microsoft.com/office/powerpoint/2010/main" val="30365675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30</a:t>
            </a:fld>
            <a:endParaRPr lang="en-US" dirty="0"/>
          </a:p>
        </p:txBody>
      </p:sp>
    </p:spTree>
    <p:extLst>
      <p:ext uri="{BB962C8B-B14F-4D97-AF65-F5344CB8AC3E}">
        <p14:creationId xmlns:p14="http://schemas.microsoft.com/office/powerpoint/2010/main" val="30027663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31</a:t>
            </a:fld>
            <a:endParaRPr lang="en-US" dirty="0"/>
          </a:p>
        </p:txBody>
      </p:sp>
    </p:spTree>
    <p:extLst>
      <p:ext uri="{BB962C8B-B14F-4D97-AF65-F5344CB8AC3E}">
        <p14:creationId xmlns:p14="http://schemas.microsoft.com/office/powerpoint/2010/main" val="37926029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32</a:t>
            </a:fld>
            <a:endParaRPr lang="en-US" dirty="0"/>
          </a:p>
        </p:txBody>
      </p:sp>
    </p:spTree>
    <p:extLst>
      <p:ext uri="{BB962C8B-B14F-4D97-AF65-F5344CB8AC3E}">
        <p14:creationId xmlns:p14="http://schemas.microsoft.com/office/powerpoint/2010/main" val="14439646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33</a:t>
            </a:fld>
            <a:endParaRPr lang="en-US" dirty="0"/>
          </a:p>
        </p:txBody>
      </p:sp>
    </p:spTree>
    <p:extLst>
      <p:ext uri="{BB962C8B-B14F-4D97-AF65-F5344CB8AC3E}">
        <p14:creationId xmlns:p14="http://schemas.microsoft.com/office/powerpoint/2010/main" val="16536729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34</a:t>
            </a:fld>
            <a:endParaRPr lang="en-US" dirty="0"/>
          </a:p>
        </p:txBody>
      </p:sp>
    </p:spTree>
    <p:extLst>
      <p:ext uri="{BB962C8B-B14F-4D97-AF65-F5344CB8AC3E}">
        <p14:creationId xmlns:p14="http://schemas.microsoft.com/office/powerpoint/2010/main" val="1920244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35</a:t>
            </a:fld>
            <a:endParaRPr lang="en-US" dirty="0"/>
          </a:p>
        </p:txBody>
      </p:sp>
    </p:spTree>
    <p:extLst>
      <p:ext uri="{BB962C8B-B14F-4D97-AF65-F5344CB8AC3E}">
        <p14:creationId xmlns:p14="http://schemas.microsoft.com/office/powerpoint/2010/main" val="3990334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36</a:t>
            </a:fld>
            <a:endParaRPr lang="en-US" dirty="0"/>
          </a:p>
        </p:txBody>
      </p:sp>
    </p:spTree>
    <p:extLst>
      <p:ext uri="{BB962C8B-B14F-4D97-AF65-F5344CB8AC3E}">
        <p14:creationId xmlns:p14="http://schemas.microsoft.com/office/powerpoint/2010/main" val="5562079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37</a:t>
            </a:fld>
            <a:endParaRPr lang="en-US" dirty="0"/>
          </a:p>
        </p:txBody>
      </p:sp>
    </p:spTree>
    <p:extLst>
      <p:ext uri="{BB962C8B-B14F-4D97-AF65-F5344CB8AC3E}">
        <p14:creationId xmlns:p14="http://schemas.microsoft.com/office/powerpoint/2010/main" val="20812587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38</a:t>
            </a:fld>
            <a:endParaRPr lang="en-US" dirty="0"/>
          </a:p>
        </p:txBody>
      </p:sp>
    </p:spTree>
    <p:extLst>
      <p:ext uri="{BB962C8B-B14F-4D97-AF65-F5344CB8AC3E}">
        <p14:creationId xmlns:p14="http://schemas.microsoft.com/office/powerpoint/2010/main" val="16588670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39</a:t>
            </a:fld>
            <a:endParaRPr lang="en-US" dirty="0"/>
          </a:p>
        </p:txBody>
      </p:sp>
    </p:spTree>
    <p:extLst>
      <p:ext uri="{BB962C8B-B14F-4D97-AF65-F5344CB8AC3E}">
        <p14:creationId xmlns:p14="http://schemas.microsoft.com/office/powerpoint/2010/main" val="39262769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a:t>
            </a:fld>
            <a:endParaRPr lang="en-US" dirty="0"/>
          </a:p>
        </p:txBody>
      </p:sp>
    </p:spTree>
    <p:extLst>
      <p:ext uri="{BB962C8B-B14F-4D97-AF65-F5344CB8AC3E}">
        <p14:creationId xmlns:p14="http://schemas.microsoft.com/office/powerpoint/2010/main" val="23040893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40</a:t>
            </a:fld>
            <a:endParaRPr lang="en-US" dirty="0"/>
          </a:p>
        </p:txBody>
      </p:sp>
    </p:spTree>
    <p:extLst>
      <p:ext uri="{BB962C8B-B14F-4D97-AF65-F5344CB8AC3E}">
        <p14:creationId xmlns:p14="http://schemas.microsoft.com/office/powerpoint/2010/main" val="16907954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41</a:t>
            </a:fld>
            <a:endParaRPr lang="en-US" dirty="0"/>
          </a:p>
        </p:txBody>
      </p:sp>
    </p:spTree>
    <p:extLst>
      <p:ext uri="{BB962C8B-B14F-4D97-AF65-F5344CB8AC3E}">
        <p14:creationId xmlns:p14="http://schemas.microsoft.com/office/powerpoint/2010/main" val="5386378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42</a:t>
            </a:fld>
            <a:endParaRPr lang="en-US" dirty="0"/>
          </a:p>
        </p:txBody>
      </p:sp>
    </p:spTree>
    <p:extLst>
      <p:ext uri="{BB962C8B-B14F-4D97-AF65-F5344CB8AC3E}">
        <p14:creationId xmlns:p14="http://schemas.microsoft.com/office/powerpoint/2010/main" val="41943910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43</a:t>
            </a:fld>
            <a:endParaRPr lang="en-US" dirty="0"/>
          </a:p>
        </p:txBody>
      </p:sp>
    </p:spTree>
    <p:extLst>
      <p:ext uri="{BB962C8B-B14F-4D97-AF65-F5344CB8AC3E}">
        <p14:creationId xmlns:p14="http://schemas.microsoft.com/office/powerpoint/2010/main" val="38054714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44</a:t>
            </a:fld>
            <a:endParaRPr lang="en-US" dirty="0"/>
          </a:p>
        </p:txBody>
      </p:sp>
    </p:spTree>
    <p:extLst>
      <p:ext uri="{BB962C8B-B14F-4D97-AF65-F5344CB8AC3E}">
        <p14:creationId xmlns:p14="http://schemas.microsoft.com/office/powerpoint/2010/main" val="20765477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45</a:t>
            </a:fld>
            <a:endParaRPr lang="en-US" dirty="0"/>
          </a:p>
        </p:txBody>
      </p:sp>
    </p:spTree>
    <p:extLst>
      <p:ext uri="{BB962C8B-B14F-4D97-AF65-F5344CB8AC3E}">
        <p14:creationId xmlns:p14="http://schemas.microsoft.com/office/powerpoint/2010/main" val="46969066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46</a:t>
            </a:fld>
            <a:endParaRPr lang="en-US" dirty="0"/>
          </a:p>
        </p:txBody>
      </p:sp>
    </p:spTree>
    <p:extLst>
      <p:ext uri="{BB962C8B-B14F-4D97-AF65-F5344CB8AC3E}">
        <p14:creationId xmlns:p14="http://schemas.microsoft.com/office/powerpoint/2010/main" val="34070390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47</a:t>
            </a:fld>
            <a:endParaRPr lang="en-US" dirty="0"/>
          </a:p>
        </p:txBody>
      </p:sp>
    </p:spTree>
    <p:extLst>
      <p:ext uri="{BB962C8B-B14F-4D97-AF65-F5344CB8AC3E}">
        <p14:creationId xmlns:p14="http://schemas.microsoft.com/office/powerpoint/2010/main" val="36461804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48</a:t>
            </a:fld>
            <a:endParaRPr lang="en-US" dirty="0"/>
          </a:p>
        </p:txBody>
      </p:sp>
    </p:spTree>
    <p:extLst>
      <p:ext uri="{BB962C8B-B14F-4D97-AF65-F5344CB8AC3E}">
        <p14:creationId xmlns:p14="http://schemas.microsoft.com/office/powerpoint/2010/main" val="365548471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49</a:t>
            </a:fld>
            <a:endParaRPr lang="en-US" dirty="0"/>
          </a:p>
        </p:txBody>
      </p:sp>
    </p:spTree>
    <p:extLst>
      <p:ext uri="{BB962C8B-B14F-4D97-AF65-F5344CB8AC3E}">
        <p14:creationId xmlns:p14="http://schemas.microsoft.com/office/powerpoint/2010/main" val="38809368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a:t>
            </a:fld>
            <a:endParaRPr lang="en-US" dirty="0"/>
          </a:p>
        </p:txBody>
      </p:sp>
    </p:spTree>
    <p:extLst>
      <p:ext uri="{BB962C8B-B14F-4D97-AF65-F5344CB8AC3E}">
        <p14:creationId xmlns:p14="http://schemas.microsoft.com/office/powerpoint/2010/main" val="24275209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50</a:t>
            </a:fld>
            <a:endParaRPr lang="en-US" dirty="0"/>
          </a:p>
        </p:txBody>
      </p:sp>
    </p:spTree>
    <p:extLst>
      <p:ext uri="{BB962C8B-B14F-4D97-AF65-F5344CB8AC3E}">
        <p14:creationId xmlns:p14="http://schemas.microsoft.com/office/powerpoint/2010/main" val="5550081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51</a:t>
            </a:fld>
            <a:endParaRPr lang="en-US" dirty="0"/>
          </a:p>
        </p:txBody>
      </p:sp>
    </p:spTree>
    <p:extLst>
      <p:ext uri="{BB962C8B-B14F-4D97-AF65-F5344CB8AC3E}">
        <p14:creationId xmlns:p14="http://schemas.microsoft.com/office/powerpoint/2010/main" val="23842708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52</a:t>
            </a:fld>
            <a:endParaRPr lang="en-US" dirty="0"/>
          </a:p>
        </p:txBody>
      </p:sp>
    </p:spTree>
    <p:extLst>
      <p:ext uri="{BB962C8B-B14F-4D97-AF65-F5344CB8AC3E}">
        <p14:creationId xmlns:p14="http://schemas.microsoft.com/office/powerpoint/2010/main" val="34441119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53</a:t>
            </a:fld>
            <a:endParaRPr lang="en-US" dirty="0"/>
          </a:p>
        </p:txBody>
      </p:sp>
    </p:spTree>
    <p:extLst>
      <p:ext uri="{BB962C8B-B14F-4D97-AF65-F5344CB8AC3E}">
        <p14:creationId xmlns:p14="http://schemas.microsoft.com/office/powerpoint/2010/main" val="145168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54</a:t>
            </a:fld>
            <a:endParaRPr lang="en-US" dirty="0"/>
          </a:p>
        </p:txBody>
      </p:sp>
    </p:spTree>
    <p:extLst>
      <p:ext uri="{BB962C8B-B14F-4D97-AF65-F5344CB8AC3E}">
        <p14:creationId xmlns:p14="http://schemas.microsoft.com/office/powerpoint/2010/main" val="206833567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55</a:t>
            </a:fld>
            <a:endParaRPr lang="en-US" dirty="0"/>
          </a:p>
        </p:txBody>
      </p:sp>
    </p:spTree>
    <p:extLst>
      <p:ext uri="{BB962C8B-B14F-4D97-AF65-F5344CB8AC3E}">
        <p14:creationId xmlns:p14="http://schemas.microsoft.com/office/powerpoint/2010/main" val="317236801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56</a:t>
            </a:fld>
            <a:endParaRPr lang="en-US" dirty="0"/>
          </a:p>
        </p:txBody>
      </p:sp>
    </p:spTree>
    <p:extLst>
      <p:ext uri="{BB962C8B-B14F-4D97-AF65-F5344CB8AC3E}">
        <p14:creationId xmlns:p14="http://schemas.microsoft.com/office/powerpoint/2010/main" val="50292807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57</a:t>
            </a:fld>
            <a:endParaRPr lang="en-US" dirty="0"/>
          </a:p>
        </p:txBody>
      </p:sp>
    </p:spTree>
    <p:extLst>
      <p:ext uri="{BB962C8B-B14F-4D97-AF65-F5344CB8AC3E}">
        <p14:creationId xmlns:p14="http://schemas.microsoft.com/office/powerpoint/2010/main" val="81432052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58</a:t>
            </a:fld>
            <a:endParaRPr lang="en-US" dirty="0"/>
          </a:p>
        </p:txBody>
      </p:sp>
    </p:spTree>
    <p:extLst>
      <p:ext uri="{BB962C8B-B14F-4D97-AF65-F5344CB8AC3E}">
        <p14:creationId xmlns:p14="http://schemas.microsoft.com/office/powerpoint/2010/main" val="101640018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59</a:t>
            </a:fld>
            <a:endParaRPr lang="en-US" dirty="0"/>
          </a:p>
        </p:txBody>
      </p:sp>
    </p:spTree>
    <p:extLst>
      <p:ext uri="{BB962C8B-B14F-4D97-AF65-F5344CB8AC3E}">
        <p14:creationId xmlns:p14="http://schemas.microsoft.com/office/powerpoint/2010/main" val="3768695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a:t>
            </a:fld>
            <a:endParaRPr lang="en-US" dirty="0"/>
          </a:p>
        </p:txBody>
      </p:sp>
    </p:spTree>
    <p:extLst>
      <p:ext uri="{BB962C8B-B14F-4D97-AF65-F5344CB8AC3E}">
        <p14:creationId xmlns:p14="http://schemas.microsoft.com/office/powerpoint/2010/main" val="349397038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60</a:t>
            </a:fld>
            <a:endParaRPr lang="en-US" dirty="0"/>
          </a:p>
        </p:txBody>
      </p:sp>
    </p:spTree>
    <p:extLst>
      <p:ext uri="{BB962C8B-B14F-4D97-AF65-F5344CB8AC3E}">
        <p14:creationId xmlns:p14="http://schemas.microsoft.com/office/powerpoint/2010/main" val="81429186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61</a:t>
            </a:fld>
            <a:endParaRPr lang="en-US" dirty="0"/>
          </a:p>
        </p:txBody>
      </p:sp>
    </p:spTree>
    <p:extLst>
      <p:ext uri="{BB962C8B-B14F-4D97-AF65-F5344CB8AC3E}">
        <p14:creationId xmlns:p14="http://schemas.microsoft.com/office/powerpoint/2010/main" val="381840225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62</a:t>
            </a:fld>
            <a:endParaRPr lang="en-US" dirty="0"/>
          </a:p>
        </p:txBody>
      </p:sp>
    </p:spTree>
    <p:extLst>
      <p:ext uri="{BB962C8B-B14F-4D97-AF65-F5344CB8AC3E}">
        <p14:creationId xmlns:p14="http://schemas.microsoft.com/office/powerpoint/2010/main" val="345189981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63</a:t>
            </a:fld>
            <a:endParaRPr lang="en-US" dirty="0"/>
          </a:p>
        </p:txBody>
      </p:sp>
    </p:spTree>
    <p:extLst>
      <p:ext uri="{BB962C8B-B14F-4D97-AF65-F5344CB8AC3E}">
        <p14:creationId xmlns:p14="http://schemas.microsoft.com/office/powerpoint/2010/main" val="44767038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64</a:t>
            </a:fld>
            <a:endParaRPr lang="en-US" dirty="0"/>
          </a:p>
        </p:txBody>
      </p:sp>
    </p:spTree>
    <p:extLst>
      <p:ext uri="{BB962C8B-B14F-4D97-AF65-F5344CB8AC3E}">
        <p14:creationId xmlns:p14="http://schemas.microsoft.com/office/powerpoint/2010/main" val="316751080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65</a:t>
            </a:fld>
            <a:endParaRPr lang="en-US" dirty="0"/>
          </a:p>
        </p:txBody>
      </p:sp>
    </p:spTree>
    <p:extLst>
      <p:ext uri="{BB962C8B-B14F-4D97-AF65-F5344CB8AC3E}">
        <p14:creationId xmlns:p14="http://schemas.microsoft.com/office/powerpoint/2010/main" val="221487198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66</a:t>
            </a:fld>
            <a:endParaRPr lang="en-US" dirty="0"/>
          </a:p>
        </p:txBody>
      </p:sp>
    </p:spTree>
    <p:extLst>
      <p:ext uri="{BB962C8B-B14F-4D97-AF65-F5344CB8AC3E}">
        <p14:creationId xmlns:p14="http://schemas.microsoft.com/office/powerpoint/2010/main" val="376313000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67</a:t>
            </a:fld>
            <a:endParaRPr lang="en-US" dirty="0"/>
          </a:p>
        </p:txBody>
      </p:sp>
    </p:spTree>
    <p:extLst>
      <p:ext uri="{BB962C8B-B14F-4D97-AF65-F5344CB8AC3E}">
        <p14:creationId xmlns:p14="http://schemas.microsoft.com/office/powerpoint/2010/main" val="32162352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68</a:t>
            </a:fld>
            <a:endParaRPr lang="en-US" dirty="0"/>
          </a:p>
        </p:txBody>
      </p:sp>
    </p:spTree>
    <p:extLst>
      <p:ext uri="{BB962C8B-B14F-4D97-AF65-F5344CB8AC3E}">
        <p14:creationId xmlns:p14="http://schemas.microsoft.com/office/powerpoint/2010/main" val="339505872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69</a:t>
            </a:fld>
            <a:endParaRPr lang="en-US" dirty="0"/>
          </a:p>
        </p:txBody>
      </p:sp>
    </p:spTree>
    <p:extLst>
      <p:ext uri="{BB962C8B-B14F-4D97-AF65-F5344CB8AC3E}">
        <p14:creationId xmlns:p14="http://schemas.microsoft.com/office/powerpoint/2010/main" val="2132245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a:t>
            </a:fld>
            <a:endParaRPr lang="en-US" dirty="0"/>
          </a:p>
        </p:txBody>
      </p:sp>
    </p:spTree>
    <p:extLst>
      <p:ext uri="{BB962C8B-B14F-4D97-AF65-F5344CB8AC3E}">
        <p14:creationId xmlns:p14="http://schemas.microsoft.com/office/powerpoint/2010/main" val="199428895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70</a:t>
            </a:fld>
            <a:endParaRPr lang="en-US" dirty="0"/>
          </a:p>
        </p:txBody>
      </p:sp>
    </p:spTree>
    <p:extLst>
      <p:ext uri="{BB962C8B-B14F-4D97-AF65-F5344CB8AC3E}">
        <p14:creationId xmlns:p14="http://schemas.microsoft.com/office/powerpoint/2010/main" val="122757035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71</a:t>
            </a:fld>
            <a:endParaRPr lang="en-US" dirty="0"/>
          </a:p>
        </p:txBody>
      </p:sp>
    </p:spTree>
    <p:extLst>
      <p:ext uri="{BB962C8B-B14F-4D97-AF65-F5344CB8AC3E}">
        <p14:creationId xmlns:p14="http://schemas.microsoft.com/office/powerpoint/2010/main" val="419797483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72</a:t>
            </a:fld>
            <a:endParaRPr lang="en-US" dirty="0"/>
          </a:p>
        </p:txBody>
      </p:sp>
    </p:spTree>
    <p:extLst>
      <p:ext uri="{BB962C8B-B14F-4D97-AF65-F5344CB8AC3E}">
        <p14:creationId xmlns:p14="http://schemas.microsoft.com/office/powerpoint/2010/main" val="35924661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73</a:t>
            </a:fld>
            <a:endParaRPr lang="en-US" dirty="0"/>
          </a:p>
        </p:txBody>
      </p:sp>
    </p:spTree>
    <p:extLst>
      <p:ext uri="{BB962C8B-B14F-4D97-AF65-F5344CB8AC3E}">
        <p14:creationId xmlns:p14="http://schemas.microsoft.com/office/powerpoint/2010/main" val="121067780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74</a:t>
            </a:fld>
            <a:endParaRPr lang="en-US" dirty="0"/>
          </a:p>
        </p:txBody>
      </p:sp>
    </p:spTree>
    <p:extLst>
      <p:ext uri="{BB962C8B-B14F-4D97-AF65-F5344CB8AC3E}">
        <p14:creationId xmlns:p14="http://schemas.microsoft.com/office/powerpoint/2010/main" val="200089117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75</a:t>
            </a:fld>
            <a:endParaRPr lang="en-US" dirty="0"/>
          </a:p>
        </p:txBody>
      </p:sp>
    </p:spTree>
    <p:extLst>
      <p:ext uri="{BB962C8B-B14F-4D97-AF65-F5344CB8AC3E}">
        <p14:creationId xmlns:p14="http://schemas.microsoft.com/office/powerpoint/2010/main" val="360359110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76</a:t>
            </a:fld>
            <a:endParaRPr lang="en-US" dirty="0"/>
          </a:p>
        </p:txBody>
      </p:sp>
    </p:spTree>
    <p:extLst>
      <p:ext uri="{BB962C8B-B14F-4D97-AF65-F5344CB8AC3E}">
        <p14:creationId xmlns:p14="http://schemas.microsoft.com/office/powerpoint/2010/main" val="237337372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77</a:t>
            </a:fld>
            <a:endParaRPr lang="en-US" dirty="0"/>
          </a:p>
        </p:txBody>
      </p:sp>
    </p:spTree>
    <p:extLst>
      <p:ext uri="{BB962C8B-B14F-4D97-AF65-F5344CB8AC3E}">
        <p14:creationId xmlns:p14="http://schemas.microsoft.com/office/powerpoint/2010/main" val="6389019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78</a:t>
            </a:fld>
            <a:endParaRPr lang="en-US" dirty="0"/>
          </a:p>
        </p:txBody>
      </p:sp>
    </p:spTree>
    <p:extLst>
      <p:ext uri="{BB962C8B-B14F-4D97-AF65-F5344CB8AC3E}">
        <p14:creationId xmlns:p14="http://schemas.microsoft.com/office/powerpoint/2010/main" val="146966256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79</a:t>
            </a:fld>
            <a:endParaRPr lang="en-US" dirty="0"/>
          </a:p>
        </p:txBody>
      </p:sp>
    </p:spTree>
    <p:extLst>
      <p:ext uri="{BB962C8B-B14F-4D97-AF65-F5344CB8AC3E}">
        <p14:creationId xmlns:p14="http://schemas.microsoft.com/office/powerpoint/2010/main" val="3232857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a:t>
            </a:fld>
            <a:endParaRPr lang="en-US" dirty="0"/>
          </a:p>
        </p:txBody>
      </p:sp>
    </p:spTree>
    <p:extLst>
      <p:ext uri="{BB962C8B-B14F-4D97-AF65-F5344CB8AC3E}">
        <p14:creationId xmlns:p14="http://schemas.microsoft.com/office/powerpoint/2010/main" val="355215014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80</a:t>
            </a:fld>
            <a:endParaRPr lang="en-US" dirty="0"/>
          </a:p>
        </p:txBody>
      </p:sp>
    </p:spTree>
    <p:extLst>
      <p:ext uri="{BB962C8B-B14F-4D97-AF65-F5344CB8AC3E}">
        <p14:creationId xmlns:p14="http://schemas.microsoft.com/office/powerpoint/2010/main" val="38862549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81</a:t>
            </a:fld>
            <a:endParaRPr lang="en-US" dirty="0"/>
          </a:p>
        </p:txBody>
      </p:sp>
    </p:spTree>
    <p:extLst>
      <p:ext uri="{BB962C8B-B14F-4D97-AF65-F5344CB8AC3E}">
        <p14:creationId xmlns:p14="http://schemas.microsoft.com/office/powerpoint/2010/main" val="331855705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82</a:t>
            </a:fld>
            <a:endParaRPr lang="en-US" dirty="0"/>
          </a:p>
        </p:txBody>
      </p:sp>
    </p:spTree>
    <p:extLst>
      <p:ext uri="{BB962C8B-B14F-4D97-AF65-F5344CB8AC3E}">
        <p14:creationId xmlns:p14="http://schemas.microsoft.com/office/powerpoint/2010/main" val="228181761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83</a:t>
            </a:fld>
            <a:endParaRPr lang="en-US" dirty="0"/>
          </a:p>
        </p:txBody>
      </p:sp>
    </p:spTree>
    <p:extLst>
      <p:ext uri="{BB962C8B-B14F-4D97-AF65-F5344CB8AC3E}">
        <p14:creationId xmlns:p14="http://schemas.microsoft.com/office/powerpoint/2010/main" val="353310192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84</a:t>
            </a:fld>
            <a:endParaRPr lang="en-US" dirty="0"/>
          </a:p>
        </p:txBody>
      </p:sp>
    </p:spTree>
    <p:extLst>
      <p:ext uri="{BB962C8B-B14F-4D97-AF65-F5344CB8AC3E}">
        <p14:creationId xmlns:p14="http://schemas.microsoft.com/office/powerpoint/2010/main" val="224441762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85</a:t>
            </a:fld>
            <a:endParaRPr lang="en-US" dirty="0"/>
          </a:p>
        </p:txBody>
      </p:sp>
    </p:spTree>
    <p:extLst>
      <p:ext uri="{BB962C8B-B14F-4D97-AF65-F5344CB8AC3E}">
        <p14:creationId xmlns:p14="http://schemas.microsoft.com/office/powerpoint/2010/main" val="162523271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86</a:t>
            </a:fld>
            <a:endParaRPr lang="en-US" dirty="0"/>
          </a:p>
        </p:txBody>
      </p:sp>
    </p:spTree>
    <p:extLst>
      <p:ext uri="{BB962C8B-B14F-4D97-AF65-F5344CB8AC3E}">
        <p14:creationId xmlns:p14="http://schemas.microsoft.com/office/powerpoint/2010/main" val="69383922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87</a:t>
            </a:fld>
            <a:endParaRPr lang="en-US" dirty="0"/>
          </a:p>
        </p:txBody>
      </p:sp>
    </p:spTree>
    <p:extLst>
      <p:ext uri="{BB962C8B-B14F-4D97-AF65-F5344CB8AC3E}">
        <p14:creationId xmlns:p14="http://schemas.microsoft.com/office/powerpoint/2010/main" val="12425465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88</a:t>
            </a:fld>
            <a:endParaRPr lang="en-US" dirty="0"/>
          </a:p>
        </p:txBody>
      </p:sp>
    </p:spTree>
    <p:extLst>
      <p:ext uri="{BB962C8B-B14F-4D97-AF65-F5344CB8AC3E}">
        <p14:creationId xmlns:p14="http://schemas.microsoft.com/office/powerpoint/2010/main" val="125870164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89</a:t>
            </a:fld>
            <a:endParaRPr lang="en-US" dirty="0"/>
          </a:p>
        </p:txBody>
      </p:sp>
    </p:spTree>
    <p:extLst>
      <p:ext uri="{BB962C8B-B14F-4D97-AF65-F5344CB8AC3E}">
        <p14:creationId xmlns:p14="http://schemas.microsoft.com/office/powerpoint/2010/main" val="39918979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a:t>
            </a:fld>
            <a:endParaRPr lang="en-US" dirty="0"/>
          </a:p>
        </p:txBody>
      </p:sp>
    </p:spTree>
    <p:extLst>
      <p:ext uri="{BB962C8B-B14F-4D97-AF65-F5344CB8AC3E}">
        <p14:creationId xmlns:p14="http://schemas.microsoft.com/office/powerpoint/2010/main" val="77988437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90</a:t>
            </a:fld>
            <a:endParaRPr lang="en-US" dirty="0"/>
          </a:p>
        </p:txBody>
      </p:sp>
    </p:spTree>
    <p:extLst>
      <p:ext uri="{BB962C8B-B14F-4D97-AF65-F5344CB8AC3E}">
        <p14:creationId xmlns:p14="http://schemas.microsoft.com/office/powerpoint/2010/main" val="98890764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91</a:t>
            </a:fld>
            <a:endParaRPr lang="en-US" dirty="0"/>
          </a:p>
        </p:txBody>
      </p:sp>
    </p:spTree>
    <p:extLst>
      <p:ext uri="{BB962C8B-B14F-4D97-AF65-F5344CB8AC3E}">
        <p14:creationId xmlns:p14="http://schemas.microsoft.com/office/powerpoint/2010/main" val="306166080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92</a:t>
            </a:fld>
            <a:endParaRPr lang="en-US" dirty="0"/>
          </a:p>
        </p:txBody>
      </p:sp>
    </p:spTree>
    <p:extLst>
      <p:ext uri="{BB962C8B-B14F-4D97-AF65-F5344CB8AC3E}">
        <p14:creationId xmlns:p14="http://schemas.microsoft.com/office/powerpoint/2010/main" val="417407073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93</a:t>
            </a:fld>
            <a:endParaRPr lang="en-US" dirty="0"/>
          </a:p>
        </p:txBody>
      </p:sp>
    </p:spTree>
    <p:extLst>
      <p:ext uri="{BB962C8B-B14F-4D97-AF65-F5344CB8AC3E}">
        <p14:creationId xmlns:p14="http://schemas.microsoft.com/office/powerpoint/2010/main" val="418612504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94</a:t>
            </a:fld>
            <a:endParaRPr lang="en-US" dirty="0"/>
          </a:p>
        </p:txBody>
      </p:sp>
    </p:spTree>
    <p:extLst>
      <p:ext uri="{BB962C8B-B14F-4D97-AF65-F5344CB8AC3E}">
        <p14:creationId xmlns:p14="http://schemas.microsoft.com/office/powerpoint/2010/main" val="248125174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95</a:t>
            </a:fld>
            <a:endParaRPr lang="en-US" dirty="0"/>
          </a:p>
        </p:txBody>
      </p:sp>
    </p:spTree>
    <p:extLst>
      <p:ext uri="{BB962C8B-B14F-4D97-AF65-F5344CB8AC3E}">
        <p14:creationId xmlns:p14="http://schemas.microsoft.com/office/powerpoint/2010/main" val="356503600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96</a:t>
            </a:fld>
            <a:endParaRPr lang="en-US" dirty="0"/>
          </a:p>
        </p:txBody>
      </p:sp>
    </p:spTree>
    <p:extLst>
      <p:ext uri="{BB962C8B-B14F-4D97-AF65-F5344CB8AC3E}">
        <p14:creationId xmlns:p14="http://schemas.microsoft.com/office/powerpoint/2010/main" val="242752095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97</a:t>
            </a:fld>
            <a:endParaRPr lang="en-US" dirty="0"/>
          </a:p>
        </p:txBody>
      </p:sp>
    </p:spTree>
    <p:extLst>
      <p:ext uri="{BB962C8B-B14F-4D97-AF65-F5344CB8AC3E}">
        <p14:creationId xmlns:p14="http://schemas.microsoft.com/office/powerpoint/2010/main" val="150884026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98</a:t>
            </a:fld>
            <a:endParaRPr lang="en-US" dirty="0"/>
          </a:p>
        </p:txBody>
      </p:sp>
    </p:spTree>
    <p:extLst>
      <p:ext uri="{BB962C8B-B14F-4D97-AF65-F5344CB8AC3E}">
        <p14:creationId xmlns:p14="http://schemas.microsoft.com/office/powerpoint/2010/main" val="267838234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99</a:t>
            </a:fld>
            <a:endParaRPr lang="en-US" dirty="0"/>
          </a:p>
        </p:txBody>
      </p:sp>
    </p:spTree>
    <p:extLst>
      <p:ext uri="{BB962C8B-B14F-4D97-AF65-F5344CB8AC3E}">
        <p14:creationId xmlns:p14="http://schemas.microsoft.com/office/powerpoint/2010/main" val="2064783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6/22/2021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7797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6/22/2021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34908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6/22/2021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045960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6/22/2021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719420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8392A-857B-4FE8-A0FD-2926A50934EE}" type="datetimeFigureOut">
              <a:rPr lang="en-US" smtClean="0"/>
              <a:pPr/>
              <a:t>6/22/2021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78231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08392A-857B-4FE8-A0FD-2926A50934EE}" type="datetimeFigureOut">
              <a:rPr lang="en-US" smtClean="0"/>
              <a:pPr/>
              <a:t>6/22/2021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890348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08392A-857B-4FE8-A0FD-2926A50934EE}" type="datetimeFigureOut">
              <a:rPr lang="en-US" smtClean="0"/>
              <a:pPr/>
              <a:t>6/22/2021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9566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08392A-857B-4FE8-A0FD-2926A50934EE}" type="datetimeFigureOut">
              <a:rPr lang="en-US" smtClean="0"/>
              <a:pPr/>
              <a:t>6/22/2021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10406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8392A-857B-4FE8-A0FD-2926A50934EE}" type="datetimeFigureOut">
              <a:rPr lang="en-US" smtClean="0"/>
              <a:pPr/>
              <a:t>6/22/2021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86745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6/22/2021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043915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6/22/2021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478649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08392A-857B-4FE8-A0FD-2926A50934EE}" type="datetimeFigureOut">
              <a:rPr lang="en-US" smtClean="0"/>
              <a:pPr/>
              <a:t>6/22/2021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673320816"/>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0" descr="Amin 06 (1).jpg"/>
          <p:cNvPicPr>
            <a:picLocks noChangeAspect="1"/>
          </p:cNvPicPr>
          <p:nvPr/>
        </p:nvPicPr>
        <p:blipFill>
          <a:blip r:embed="rId3" cstate="print"/>
          <a:srcRect t="1138" b="1138"/>
          <a:stretch>
            <a:fillRect/>
          </a:stretch>
        </p:blipFill>
        <p:spPr>
          <a:xfrm>
            <a:off x="1504950" y="840560"/>
            <a:ext cx="7139016" cy="5922190"/>
          </a:xfrm>
          <a:prstGeom prst="snipRoundRect">
            <a:avLst>
              <a:gd name="adj1" fmla="val 1040"/>
              <a:gd name="adj2" fmla="val 0"/>
            </a:avLst>
          </a:prstGeom>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950" y="2184400"/>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200000"/>
              </a:lnSpc>
            </a:pP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7</a:t>
            </a: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)اگرسازمان </a:t>
            </a: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یانهادی ،استفاده ازفضای مجازی یاشبکه های اجتماعی رابرای کارکنان زیرمجموعه ،ممنوع اعلام نماید ،تخطی ازاین امر،چه حکمی دارد؟                                                                                                            ج)اقدام برخلاف ضوابط ومقررات ودستورالعملها جایز نیست.</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19847903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6554" y="278650"/>
            <a:ext cx="7740861" cy="4558875"/>
          </a:xfrm>
        </p:spPr>
        <p:txBody>
          <a:bodyPr>
            <a:noAutofit/>
          </a:bodyPr>
          <a:lstStyle/>
          <a:p>
            <a:pPr marL="0" indent="0" algn="ctr">
              <a:lnSpc>
                <a:spcPct val="150000"/>
              </a:lnSpc>
              <a:buNone/>
            </a:pPr>
            <a:r>
              <a:rPr lang="fa-IR" sz="2400" b="1" cap="all" dirty="0">
                <a:ln w="9000" cmpd="sng">
                  <a:solidFill>
                    <a:schemeClr val="accent4">
                      <a:shade val="50000"/>
                      <a:satMod val="120000"/>
                    </a:schemeClr>
                  </a:solidFill>
                  <a:prstDash val="solid"/>
                </a:ln>
                <a:solidFill>
                  <a:srgbClr val="7030A0"/>
                </a:solidFill>
                <a:cs typeface="B Nazanin" pitchFamily="2" charset="-78"/>
              </a:rPr>
              <a:t>س95)باتوجه به این که وب سایت فیس بوک درایران فیلترشده است، آیا ورود به چنین سایتی صرفا برای ارتباط بادوستان وبدون هیچ فعالیت سوءعلیه منافع ملی جمهوری اسلامی اشکال داردیاخیر ؟                                                           </a:t>
            </a:r>
            <a:endParaRPr lang="fa-IR" sz="2400" b="1" cap="all" dirty="0" smtClean="0">
              <a:ln w="9000" cmpd="sng">
                <a:solidFill>
                  <a:schemeClr val="accent4">
                    <a:shade val="50000"/>
                    <a:satMod val="120000"/>
                  </a:schemeClr>
                </a:solidFill>
                <a:prstDash val="solid"/>
              </a:ln>
              <a:solidFill>
                <a:srgbClr val="7030A0"/>
              </a:solidFill>
              <a:cs typeface="B Nazanin" pitchFamily="2" charset="-78"/>
            </a:endParaRPr>
          </a:p>
          <a:p>
            <a:pPr marL="0" indent="0" algn="ctr">
              <a:lnSpc>
                <a:spcPct val="150000"/>
              </a:lnSpc>
              <a:buNone/>
            </a:pPr>
            <a:r>
              <a:rPr lang="fa-IR" sz="2400" b="1" cap="all" dirty="0" smtClean="0">
                <a:ln w="9000" cmpd="sng">
                  <a:solidFill>
                    <a:schemeClr val="accent4">
                      <a:shade val="50000"/>
                      <a:satMod val="120000"/>
                    </a:schemeClr>
                  </a:solidFill>
                  <a:prstDash val="solid"/>
                </a:ln>
                <a:solidFill>
                  <a:srgbClr val="7030A0"/>
                </a:solidFill>
                <a:cs typeface="B Nazanin" pitchFamily="2" charset="-78"/>
              </a:rPr>
              <a:t>    </a:t>
            </a:r>
            <a:r>
              <a:rPr lang="fa-IR" sz="2400" b="1" cap="all" dirty="0">
                <a:ln w="9000" cmpd="sng">
                  <a:solidFill>
                    <a:schemeClr val="accent4">
                      <a:shade val="50000"/>
                      <a:satMod val="120000"/>
                    </a:schemeClr>
                  </a:solidFill>
                  <a:prstDash val="solid"/>
                </a:ln>
                <a:solidFill>
                  <a:srgbClr val="7030A0"/>
                </a:solidFill>
                <a:cs typeface="B Nazanin" pitchFamily="2" charset="-78"/>
              </a:rPr>
              <a:t>ج) به‌طور کلی اگرمستلزم مفسده (مانند ترویج فساد، نشر اکاذیب و مطالب باطل) بوده و یا خوف ارتکاب گناه باشد و یا موجب تقویت دشمنان اسلام و مسلمین شود، جایز نیست و الا مانعى ندارد</a:t>
            </a:r>
            <a:r>
              <a:rPr lang="en-US" sz="2400" b="1" cap="all" dirty="0">
                <a:ln w="9000" cmpd="sng">
                  <a:solidFill>
                    <a:schemeClr val="accent4">
                      <a:shade val="50000"/>
                      <a:satMod val="120000"/>
                    </a:schemeClr>
                  </a:solidFill>
                  <a:prstDash val="solid"/>
                </a:ln>
                <a:solidFill>
                  <a:srgbClr val="7030A0"/>
                </a:solidFill>
                <a:cs typeface="B Nazanin" pitchFamily="2" charset="-78"/>
              </a:rPr>
              <a:t>. </a:t>
            </a:r>
            <a:r>
              <a:rPr lang="fa-IR" sz="2400" b="1" cap="all" dirty="0">
                <a:ln w="9000" cmpd="sng">
                  <a:solidFill>
                    <a:schemeClr val="accent4">
                      <a:shade val="50000"/>
                      <a:satMod val="120000"/>
                    </a:schemeClr>
                  </a:solidFill>
                  <a:prstDash val="solid"/>
                </a:ln>
                <a:solidFill>
                  <a:srgbClr val="7030A0"/>
                </a:solidFill>
                <a:cs typeface="B Nazanin" pitchFamily="2" charset="-78"/>
              </a:rPr>
              <a:t>وچنانچه در اين مورد قانونى وجود داشته باشد بايد مراعات گردد.                                          </a:t>
            </a:r>
            <a:endParaRPr lang="en-US" sz="2400" b="1" cap="all" dirty="0">
              <a:ln w="9000" cmpd="sng">
                <a:solidFill>
                  <a:schemeClr val="accent4">
                    <a:shade val="50000"/>
                    <a:satMod val="120000"/>
                  </a:schemeClr>
                </a:solidFill>
                <a:prstDash val="solid"/>
              </a:ln>
              <a:solidFill>
                <a:srgbClr val="7030A0"/>
              </a:solidFill>
              <a:cs typeface="B Nazanin" pitchFamily="2" charset="-78"/>
            </a:endParaRPr>
          </a:p>
        </p:txBody>
      </p:sp>
    </p:spTree>
    <p:extLst>
      <p:ext uri="{BB962C8B-B14F-4D97-AF65-F5344CB8AC3E}">
        <p14:creationId xmlns:p14="http://schemas.microsoft.com/office/powerpoint/2010/main" val="42194688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lnSpc>
                <a:spcPct val="150000"/>
              </a:lnSpc>
              <a:defRPr/>
            </a:pPr>
            <a:endPar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
        <p:nvSpPr>
          <p:cNvPr id="2" name="مستطیل 1"/>
          <p:cNvSpPr/>
          <p:nvPr/>
        </p:nvSpPr>
        <p:spPr>
          <a:xfrm>
            <a:off x="476545" y="1178750"/>
            <a:ext cx="8415936" cy="1862048"/>
          </a:xfrm>
          <a:prstGeom prst="rect">
            <a:avLst/>
          </a:prstGeom>
        </p:spPr>
        <p:txBody>
          <a:bodyPr wrap="square">
            <a:spAutoFit/>
          </a:bodyPr>
          <a:lstStyle/>
          <a:p>
            <a:pPr algn="ctr" rtl="1">
              <a:lnSpc>
                <a:spcPct val="150000"/>
              </a:lnSpc>
            </a:pPr>
            <a:r>
              <a:rPr lang="fa-IR" sz="4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فصل هفتم:</a:t>
            </a:r>
          </a:p>
          <a:p>
            <a:pPr algn="ctr" rtl="1">
              <a:lnSpc>
                <a:spcPct val="150000"/>
              </a:lnSpc>
            </a:pPr>
            <a:r>
              <a:rPr lang="ar-SA" sz="4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حکم </a:t>
            </a:r>
            <a:r>
              <a:rPr lang="ar-SA" sz="4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حریم خصوصی ومالکیت درفضای </a:t>
            </a:r>
            <a:r>
              <a:rPr lang="ar-SA" sz="4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مجازی</a:t>
            </a:r>
            <a:endParaRPr lang="en-US" sz="4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183576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lnSpc>
                <a:spcPct val="150000"/>
              </a:lnSpc>
              <a:defRPr/>
            </a:pPr>
            <a:endPar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
        <p:nvSpPr>
          <p:cNvPr id="2" name="مستطیل 1"/>
          <p:cNvSpPr/>
          <p:nvPr/>
        </p:nvSpPr>
        <p:spPr>
          <a:xfrm>
            <a:off x="476545" y="413665"/>
            <a:ext cx="8415936" cy="5078313"/>
          </a:xfrm>
          <a:prstGeom prst="rect">
            <a:avLst/>
          </a:prstGeom>
        </p:spPr>
        <p:txBody>
          <a:bodyPr wrap="square">
            <a:spAutoFit/>
          </a:bodyPr>
          <a:lstStyle/>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س96)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تعرض به حریم خصوصی دیگران از طریق فضای مجازی از لحاظ فقهی چه حکمی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فی نفسه جایز نیست.(لیدر1آذر96)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97)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آیا کپی کردن کارهای گرافیکی یا دانلود فیلم، کلیپ و آهنگ با ذکر منبع در فضای مجازی اشکال شرعی دارد؟                                                                                                                                          ج) اگر قرائن و شواهد یا متعارفی وجود دارد که در این گونه امور استفاده برای عموم آزاد است، اشکال ندارد و الا استفاده، خرید و فروش و کپی برداری بنابر احتیاط واجب جایز نیست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(سایت لیدر،1اسفند1396)</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8751399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3038695"/>
            <a:ext cx="8365429" cy="10030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endParaRPr lang="en-US" sz="4400" b="1" cap="all" dirty="0">
              <a:ln w="0"/>
              <a:effectLst>
                <a:glow rad="63500">
                  <a:schemeClr val="accent6">
                    <a:satMod val="175000"/>
                    <a:alpha val="40000"/>
                  </a:schemeClr>
                </a:glow>
                <a:reflection blurRad="12700" stA="50000" endPos="50000" dist="5000" dir="5400000" sy="-100000" rotWithShape="0"/>
              </a:effectLst>
              <a:cs typeface="B Nazanin" pitchFamily="2" charset="-78"/>
            </a:endParaRPr>
          </a:p>
        </p:txBody>
      </p:sp>
      <p:sp>
        <p:nvSpPr>
          <p:cNvPr id="3" name="مستطیل 2"/>
          <p:cNvSpPr/>
          <p:nvPr/>
        </p:nvSpPr>
        <p:spPr>
          <a:xfrm>
            <a:off x="386536" y="998730"/>
            <a:ext cx="8505944" cy="5355312"/>
          </a:xfrm>
          <a:prstGeom prst="rect">
            <a:avLst/>
          </a:prstGeom>
        </p:spPr>
        <p:txBody>
          <a:bodyPr wrap="square">
            <a:spAutoFit/>
          </a:bodyPr>
          <a:lstStyle/>
          <a:p>
            <a:pPr rtl="1"/>
            <a:r>
              <a:rPr lang="ar-SA" dirty="0"/>
              <a:t> </a:t>
            </a:r>
            <a:r>
              <a:rPr lang="fa-IR" dirty="0"/>
              <a:t> </a:t>
            </a:r>
            <a:endParaRPr lang="en-US" b="1" dirty="0"/>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98</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)استفاده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ازوای فای دیگران چه حکمی دارد؟                                                                                                                  ج)بدون اذن جایزنیست وضمان آوراست</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99</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)اگر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فردی درگذشته جهت بی اطلاعی از احکام شرعی موضوع ،از وای فای همسایه استفاده کرده ،حکم شرعی آن چه می شود ؟                                                                                                                                         ج)به میزان استفاده بدون اجازه مدیون وباید جبران نماید</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100</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)تغییردادن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اطلاعات شخصی افرادبه منظور سرگرمی چه حکمی دارد؟                                                             ج) جایزنیست.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6905400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1560" y="764182"/>
            <a:ext cx="81009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ts val="5400"/>
              </a:lnSpc>
              <a:spcBef>
                <a:spcPts val="0"/>
              </a:spcBef>
              <a:spcAft>
                <a:spcPts val="0"/>
              </a:spcAft>
              <a:buClrTx/>
              <a:buSzTx/>
              <a:buFontTx/>
              <a:buNone/>
              <a:tabLst/>
              <a:defRPr/>
            </a:pPr>
            <a:r>
              <a:rPr kumimoji="0" lang="ar-SA" sz="2400" b="1" i="0" u="none" strike="noStrike" kern="1200" cap="none" spc="0" normalizeH="0" baseline="0" noProof="0" dirty="0" smtClean="0">
                <a:ln w="10541" cmpd="sng">
                  <a:solidFill>
                    <a:srgbClr val="4F81BD">
                      <a:shade val="88000"/>
                      <a:satMod val="110000"/>
                    </a:srgbClr>
                  </a:solidFill>
                  <a:prstDash val="solid"/>
                </a:ln>
                <a:solidFill>
                  <a:srgbClr val="002060"/>
                </a:solidFill>
                <a:effectLst/>
                <a:uLnTx/>
                <a:uFillTx/>
                <a:latin typeface="Tahoma" pitchFamily="34" charset="0"/>
                <a:ea typeface="Times New Roman" pitchFamily="18" charset="0"/>
                <a:cs typeface="B Nazanin" pitchFamily="2" charset="-78"/>
              </a:rPr>
              <a:t>س</a:t>
            </a:r>
            <a:r>
              <a:rPr kumimoji="0" lang="fa-IR" sz="2400" b="1" i="0" u="none" strike="noStrike" kern="1200" cap="none" spc="0" normalizeH="0" baseline="0" noProof="0" dirty="0" smtClean="0">
                <a:ln w="10541" cmpd="sng">
                  <a:solidFill>
                    <a:srgbClr val="4F81BD">
                      <a:shade val="88000"/>
                      <a:satMod val="110000"/>
                    </a:srgbClr>
                  </a:solidFill>
                  <a:prstDash val="solid"/>
                </a:ln>
                <a:solidFill>
                  <a:srgbClr val="002060"/>
                </a:solidFill>
                <a:effectLst/>
                <a:uLnTx/>
                <a:uFillTx/>
                <a:latin typeface="Tahoma" pitchFamily="34" charset="0"/>
                <a:ea typeface="Times New Roman" pitchFamily="18" charset="0"/>
                <a:cs typeface="B Nazanin" pitchFamily="2" charset="-78"/>
              </a:rPr>
              <a:t>101</a:t>
            </a:r>
            <a:r>
              <a:rPr kumimoji="0" lang="ar-SA" sz="2400" b="1" i="0" u="none" strike="noStrike" kern="1200" cap="none" spc="0" normalizeH="0" baseline="0" noProof="0" dirty="0" smtClean="0">
                <a:ln w="10541" cmpd="sng">
                  <a:solidFill>
                    <a:srgbClr val="4F81BD">
                      <a:shade val="88000"/>
                      <a:satMod val="110000"/>
                    </a:srgbClr>
                  </a:solidFill>
                  <a:prstDash val="solid"/>
                </a:ln>
                <a:solidFill>
                  <a:srgbClr val="002060"/>
                </a:solidFill>
                <a:effectLst/>
                <a:uLnTx/>
                <a:uFillTx/>
                <a:latin typeface="Tahoma" pitchFamily="34" charset="0"/>
                <a:ea typeface="Times New Roman" pitchFamily="18" charset="0"/>
                <a:cs typeface="B Nazanin" pitchFamily="2" charset="-78"/>
              </a:rPr>
              <a:t>)آیا </a:t>
            </a:r>
            <a:r>
              <a:rPr kumimoji="0" lang="ar-SA" sz="2400" b="1" i="0" u="none" strike="noStrike" kern="1200" cap="none" spc="0" normalizeH="0" baseline="0" noProof="0" dirty="0">
                <a:ln w="10541" cmpd="sng">
                  <a:solidFill>
                    <a:srgbClr val="4F81BD">
                      <a:shade val="88000"/>
                      <a:satMod val="110000"/>
                    </a:srgbClr>
                  </a:solidFill>
                  <a:prstDash val="solid"/>
                </a:ln>
                <a:solidFill>
                  <a:srgbClr val="002060"/>
                </a:solidFill>
                <a:effectLst/>
                <a:uLnTx/>
                <a:uFillTx/>
                <a:latin typeface="Tahoma" pitchFamily="34" charset="0"/>
                <a:ea typeface="Times New Roman" pitchFamily="18" charset="0"/>
                <a:cs typeface="B Nazanin" pitchFamily="2" charset="-78"/>
              </a:rPr>
              <a:t>مالکین آثار معنوی، مثل نویسنده، تولید کنندۀ نرم افزار یا ناشر، می توانند شرط کنند که:</a:t>
            </a:r>
          </a:p>
          <a:p>
            <a:pPr marL="0" marR="0" lvl="0" indent="0" algn="ctr" defTabSz="914400" rtl="1" eaLnBrk="1" fontAlgn="auto" latinLnBrk="0" hangingPunct="1">
              <a:lnSpc>
                <a:spcPts val="5400"/>
              </a:lnSpc>
              <a:spcBef>
                <a:spcPts val="0"/>
              </a:spcBef>
              <a:spcAft>
                <a:spcPts val="0"/>
              </a:spcAft>
              <a:buClrTx/>
              <a:buSzTx/>
              <a:buFontTx/>
              <a:buNone/>
              <a:tabLst/>
              <a:defRPr/>
            </a:pPr>
            <a:r>
              <a:rPr kumimoji="0" lang="ar-SA" sz="2400" b="1" i="0" u="none" strike="noStrike" kern="1200" cap="none" spc="0" normalizeH="0" baseline="0" noProof="0" dirty="0">
                <a:ln w="10541" cmpd="sng">
                  <a:solidFill>
                    <a:srgbClr val="4F81BD">
                      <a:shade val="88000"/>
                      <a:satMod val="110000"/>
                    </a:srgbClr>
                  </a:solidFill>
                  <a:prstDash val="solid"/>
                </a:ln>
                <a:solidFill>
                  <a:srgbClr val="002060"/>
                </a:solidFill>
                <a:effectLst/>
                <a:uLnTx/>
                <a:uFillTx/>
                <a:latin typeface="Tahoma" pitchFamily="34" charset="0"/>
                <a:ea typeface="Times New Roman" pitchFamily="18" charset="0"/>
                <a:cs typeface="B Nazanin" pitchFamily="2" charset="-78"/>
              </a:rPr>
              <a:t>الف) خریدار، کتاب یا سی دی را در اختیار دیگران قرار ندهد.</a:t>
            </a:r>
          </a:p>
          <a:p>
            <a:pPr marL="0" marR="0" lvl="0" indent="0" algn="ctr" defTabSz="914400" rtl="1" eaLnBrk="1" fontAlgn="auto" latinLnBrk="0" hangingPunct="1">
              <a:lnSpc>
                <a:spcPts val="5400"/>
              </a:lnSpc>
              <a:spcBef>
                <a:spcPts val="0"/>
              </a:spcBef>
              <a:spcAft>
                <a:spcPts val="0"/>
              </a:spcAft>
              <a:buClrTx/>
              <a:buSzTx/>
              <a:buFontTx/>
              <a:buNone/>
              <a:tabLst/>
              <a:defRPr/>
            </a:pPr>
            <a:r>
              <a:rPr kumimoji="0" lang="ar-SA" sz="2400" b="1" i="0" u="none" strike="noStrike" kern="1200" cap="none" spc="0" normalizeH="0" baseline="0" noProof="0" dirty="0">
                <a:ln w="10541" cmpd="sng">
                  <a:solidFill>
                    <a:srgbClr val="4F81BD">
                      <a:shade val="88000"/>
                      <a:satMod val="110000"/>
                    </a:srgbClr>
                  </a:solidFill>
                  <a:prstDash val="solid"/>
                </a:ln>
                <a:solidFill>
                  <a:srgbClr val="002060"/>
                </a:solidFill>
                <a:effectLst/>
                <a:uLnTx/>
                <a:uFillTx/>
                <a:latin typeface="Tahoma" pitchFamily="34" charset="0"/>
                <a:ea typeface="Times New Roman" pitchFamily="18" charset="0"/>
                <a:cs typeface="B Nazanin" pitchFamily="2" charset="-78"/>
              </a:rPr>
              <a:t>ب) خریدار مطالب مندرج در این کتاب را به دیگران آموزش ندهد.                                                                      </a:t>
            </a:r>
            <a:r>
              <a:rPr kumimoji="0" lang="ar-SA" sz="2400" b="1" i="0" u="none" strike="noStrike" kern="1200" cap="none" spc="0" normalizeH="0" baseline="0" noProof="0" dirty="0">
                <a:ln w="10541" cmpd="sng">
                  <a:solidFill>
                    <a:srgbClr val="4F81BD">
                      <a:shade val="88000"/>
                      <a:satMod val="110000"/>
                    </a:srgbClr>
                  </a:solidFill>
                  <a:prstDash val="solid"/>
                </a:ln>
                <a:solidFill>
                  <a:srgbClr val="7030A0"/>
                </a:solidFill>
                <a:effectLst/>
                <a:uLnTx/>
                <a:uFillTx/>
                <a:latin typeface="Tahoma" pitchFamily="34" charset="0"/>
                <a:ea typeface="Times New Roman" pitchFamily="18" charset="0"/>
                <a:cs typeface="B Nazanin" pitchFamily="2" charset="-78"/>
              </a:rPr>
              <a:t>ج) اگر این شرط ضمن معامله باشد، فی نفسه اشکال ندارد و در صورت قبول آن از طرف مشتری، عمل به آن لازم است.(لیدر 4بهمن 97)</a:t>
            </a:r>
          </a:p>
        </p:txBody>
      </p:sp>
    </p:spTree>
    <p:extLst>
      <p:ext uri="{BB962C8B-B14F-4D97-AF65-F5344CB8AC3E}">
        <p14:creationId xmlns:p14="http://schemas.microsoft.com/office/powerpoint/2010/main" val="3195419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74022" y="278650"/>
            <a:ext cx="8595955" cy="4524315"/>
          </a:xfrm>
          <a:prstGeom prst="rect">
            <a:avLst/>
          </a:prstGeom>
        </p:spPr>
        <p:txBody>
          <a:bodyPr wrap="square">
            <a:spAutoFit/>
          </a:bodyPr>
          <a:lstStyle/>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102</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)حکم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استفاده از کتاب­های </a:t>
            </a:r>
            <a:r>
              <a:rPr lang="en-US"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PDF</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ایرانی و خارجی که در اینترنت موجود است چیست؟ آیا استفاده از آنها بدون پرداخت بهابه بهانه زیادبودن هزینه ونظیرآن چه حکمی دارد؟  </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بهانه هایی مانند زیادبودن هزینه، نداشتن پول، نبودوقت ، بالابودن حجم کتاب ، مجوزی برارتکاب خلاف نمی­شود.ولذا رعایت حقوق معنوی دیگران مانندحق التالیف ،لازم است  و استفاده بدون اجازه ، بدون کسب رضایت وبدون پرداخت حق وحقوق متصدیان ، بنابر احتیاط واجب جایز نیست.(سایت خامنه ای آی آر ،احکام مسائل تحصیلی)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8685011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971600" y="323655"/>
            <a:ext cx="7605845" cy="5632311"/>
          </a:xfrm>
          <a:prstGeom prst="rect">
            <a:avLst/>
          </a:prstGeom>
        </p:spPr>
        <p:txBody>
          <a:bodyPr wrap="square">
            <a:spAutoFit/>
          </a:bodyPr>
          <a:lstStyle/>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103</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)شکستن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قفل سی دی ویاتکثیر آن که اصل آن باقیمت گزافی عرضه می شود وتهیه اش برای خیلی ها مشکل است چه حکمی دارد؟                                                                                                                                     ج)شکستن قفل س دی وتکثیرآن ونیز استفاده وخرید وفروش سی دی تکثیرشده  بدون اجازه ناشر اصلی بنابراحتیاط واجب جایز نیست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104</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)تکثیر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برنامه های یارانه ای که توسط مسلمانان ویاکفارذمی تولید شده است،بدون اجازه تولیدکنندگان چه حکمی دارد؟                                                                                                                                                 ج)آنچه درداخل کشور تولید می شود ،بنابراحتیاط باید حقوق صاحبان آن باکسب اجازه آنان رعایت گردد وآنچه مربوط به خارج از کشوراست تابع قرارداد باآن کشور می باشد.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90007433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701570" y="278650"/>
            <a:ext cx="8100900" cy="2862322"/>
          </a:xfrm>
          <a:prstGeom prst="rect">
            <a:avLst/>
          </a:prstGeom>
        </p:spPr>
        <p:txBody>
          <a:bodyPr wrap="square">
            <a:spAutoFit/>
          </a:bodyPr>
          <a:lstStyle/>
          <a:p>
            <a:pPr algn="ctr" rtl="1">
              <a:lnSpc>
                <a:spcPct val="150000"/>
              </a:lnSpc>
            </a:pPr>
            <a:r>
              <a:rPr lang="fa-IR" sz="4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فصل هشتم:</a:t>
            </a:r>
          </a:p>
          <a:p>
            <a:pPr algn="ctr" rtl="1">
              <a:lnSpc>
                <a:spcPct val="150000"/>
              </a:lnSpc>
            </a:pPr>
            <a:r>
              <a:rPr lang="ar-SA" sz="4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4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تجسس درایمیل افراد خارج از حدود و ضوابط </a:t>
            </a:r>
            <a:r>
              <a:rPr lang="ar-SA" sz="4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قانوني</a:t>
            </a:r>
            <a:endParaRPr lang="en-US" sz="4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56063487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701570" y="278650"/>
            <a:ext cx="8100900" cy="5586145"/>
          </a:xfrm>
          <a:prstGeom prst="rect">
            <a:avLst/>
          </a:prstGeom>
        </p:spPr>
        <p:txBody>
          <a:bodyPr wrap="square">
            <a:spAutoFit/>
          </a:bodyPr>
          <a:lstStyle/>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105</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)در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پيگيري پرونده هاي عملياتي كاركنان كه مرتبط با موضوعات امنيتي مي باشد بعضاً ضرورت ايجاب مي نمايد جهت شناخت كاملتر از موارد امنيتي سوژه ها، ايميل ومانند آنها نيز كنترل و بررسي شود؛ در صورتي كه بتوان مأموريت فوق را از طريق هك ايميل مورد نظر هم انجام داد، آيا اقدام به كنترل و بررسي ارتباط اينترنتي و هَك ايميل سوژه ها، مستلزم كسب مجوز شرعي است يا اينكه بدون اخذ مجوز هم اشكال ندارد؟                                                                                                                               ج) باتوجه به اصل 25 قانون اساسی:« بازرسی و نرساندن نامه‌ها، ضبط و فاش کردن مکالمات تلفنی، افشای مخابرات تلگرافی و تلکس، سانسور، عدم مخابره و نرساندن آنها، استراق سمع و هر گونه تجسس ممنوع است مگر به حکم قانون</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،باکسب مجوز ازدستگاه قضایی ،درصورت ضرورت اشکال ندارد.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26918908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06515" y="323655"/>
            <a:ext cx="8415935" cy="6555641"/>
          </a:xfrm>
          <a:prstGeom prst="rect">
            <a:avLst/>
          </a:prstGeom>
        </p:spPr>
        <p:txBody>
          <a:bodyPr wrap="square">
            <a:spAutoFit/>
          </a:bodyPr>
          <a:lstStyle/>
          <a:p>
            <a:pPr algn="ctr" rtl="1">
              <a:lnSpc>
                <a:spcPct val="150000"/>
              </a:lnSpc>
            </a:pP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106</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)با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عنایت به اینکه برخی افرادمانند کارکنان پلیس به منظور رصد و پایش فضای مجازی و شبکه های تلفن همراه ، به ناچار حین رصد سایتهای مجازی ، کلیپها و عکس های مستهجن راکه وجود دارد، مشاهده می کنند حکم مشاهده آنها ونیزنگهداری آن بعنوان مستندات چه حکمی دارد ؟</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ج)مشاهده اين گونه كليبها وعكس هاى مزبور در چارچوب ضوابط ومقررات قانونى اشكال ندارد بشرط آن که كسى كه اقدام به اين كار مى كند، مصون از افتادن به حرام باشد؛ ولى تجسس در أمور ديگران و يا تحقيق در اعمال و رفتار انان براى كشف اسرار آنان در خارج از حدود و ضوابط قانونى جايز نيست</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شماره استفتاء</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598387</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تاریخ استفتاء:17/8/1394</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107</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حکم سرک کشیدن در لپ تاپ و گوشی دیگران چیست؟ به طوری که نمی‌دانیم راضی هستند یا خیر، ولی نگاه کنیم بدون آن که متوجه شوند</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ج) تجسس حرام است، در فرض مذکورهم جایز نیست و باید از صاحب آن حلالیت بطلبید.(استفتاءات جدید)</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2568949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505" y="323655"/>
            <a:ext cx="8955995" cy="4558875"/>
          </a:xfrm>
        </p:spPr>
        <p:txBody>
          <a:bodyPr>
            <a:noAutofit/>
          </a:bodyPr>
          <a:lstStyle/>
          <a:p>
            <a:pPr marL="0" indent="0" algn="ctr">
              <a:lnSpc>
                <a:spcPct val="150000"/>
              </a:lnSpc>
              <a:buNone/>
            </a:pP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8</a:t>
            </a: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حکم </a:t>
            </a: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موارد استفاده نیروهای مسلح  از ماهواره استاني در محيط سازماني و غير سازماني چ</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یست</a:t>
            </a:r>
          </a:p>
          <a:p>
            <a:pPr marL="0" indent="0" algn="ctr">
              <a:lnSpc>
                <a:spcPct val="150000"/>
              </a:lnSpc>
              <a:buNone/>
            </a:pP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ج) موضوع استفاده از ماهواره دو مسئله دارد :                                                                                                الف ) نصب آنتن ماهواره  </a:t>
            </a:r>
            <a:endPar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ب ) استفاده از برنامه هاي دريافتي از طريق ماهواره. </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93054557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701570" y="752220"/>
            <a:ext cx="7875875" cy="5586145"/>
          </a:xfrm>
          <a:prstGeom prst="rect">
            <a:avLst/>
          </a:prstGeom>
        </p:spPr>
        <p:txBody>
          <a:bodyPr wrap="square">
            <a:spAutoFit/>
          </a:bodyPr>
          <a:lstStyle/>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س108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آیا تجسّس در امور شخصی و غیر شخصی مؤمنین به دلیل امر به معروف و نهی از منکر، در صورتی که از آنان ارتکاب حرام یا ترک معروف مشاهده شود، جایز است؟ اشخاصی که برای کشف تخلّفات مردم تجسّس می کنند با این که مکلف به این کار نیستند، چه حکمی دارند؟                                                                                                                  ج) مبادرت به امر بررسی و تحقیق قانونی نسبت به کار اداری کارمندان و غیر آنان توّسط مأموران رسمی تفحّص و تحقیق در چارچوب ضوابط و مقرّرات قانونی اشکال ندارد ولی تجسس در کار دیگران و یا تحقیق دراعمال و رفتار کارمندان برای کشف اسرار آنان در خارج از حدود و ضوابط قانونی برای آن مأموران هم جایز نیست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(اجوبه ،س ۱۳۹۳.)</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054842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566555" y="1274593"/>
            <a:ext cx="8190910" cy="4524315"/>
          </a:xfrm>
          <a:prstGeom prst="rect">
            <a:avLst/>
          </a:prstGeom>
        </p:spPr>
        <p:txBody>
          <a:bodyPr wrap="square">
            <a:spAutoFit/>
          </a:bodyPr>
          <a:lstStyle/>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س109)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گاهی بعضی از نیروهای امنیتی ورود به بعضی از مراکز و نفوذ در گروه ها را برای کشف مراکز فحشا و گروه های تروریستی ضروری می دانند، همان گونه که روش های تجسّس و تحقیق نیز همین را اقتضا می کنند، این کار از نظر شرعی چه حکمی دارد؟                                                                                                                                      ج) اگر با اجازه مسئول مربوطه و با التزام به رعایت ضوابط و مقرّرات قانونی باشد و از آلوده شدن به گناه و ارتکاب فعل حرام اجتناب شود، اشکال ندارد و بر مسئولین نیز واجب است که بر کار آنان از این جهت نظارت و توجه کامل داشته باشند.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(همان ،س۱۳۹۶.)</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00173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0" y="188640"/>
            <a:ext cx="8937485" cy="2700739"/>
          </a:xfrm>
          <a:prstGeom prst="rect">
            <a:avLst/>
          </a:prstGeom>
        </p:spPr>
        <p:txBody>
          <a:bodyPr wrap="square">
            <a:spAutoFit/>
          </a:bodyPr>
          <a:lstStyle/>
          <a:p>
            <a:pPr algn="ctr" rtl="1">
              <a:lnSpc>
                <a:spcPct val="150000"/>
              </a:lnSpc>
            </a:pPr>
            <a:r>
              <a:rPr lang="fa-IR" sz="4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فصل نهم:</a:t>
            </a:r>
          </a:p>
          <a:p>
            <a:pPr algn="ctr" rtl="1">
              <a:lnSpc>
                <a:spcPct val="150000"/>
              </a:lnSpc>
            </a:pPr>
            <a:r>
              <a:rPr lang="ar-SA" sz="4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استفاده </a:t>
            </a:r>
            <a:r>
              <a:rPr lang="ar-SA" sz="4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شخصی اینترنت درمحل کار                                                                                  </a:t>
            </a:r>
            <a:endParaRPr lang="en-US" sz="4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36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4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1257164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566555" y="188640"/>
            <a:ext cx="8190910" cy="4524315"/>
          </a:xfrm>
          <a:prstGeom prst="rect">
            <a:avLst/>
          </a:prstGeom>
        </p:spPr>
        <p:txBody>
          <a:bodyPr wrap="square">
            <a:spAutoFit/>
          </a:bodyPr>
          <a:lstStyle/>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س111</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استفاده از اینترنت محل کاربرای استفاده کار شخصی چه حکمی دارد ؟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استفاده شخصی جایز نیست و موجب ضمان است، مگر با اذن مسئولی که شرعاً و قانوناً چنین حقی دارد(لیدراول آذر96</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س112)استفاده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ازسایت های سازمانی دربستراینترنت مانندشبکه شتاب برای امورشخصی ماننددانلود فایل دروقت اداری چه حکمی دارد؟                                                                                                                                           ج)به مقدارمتعارفی که شرایط کاری بیانگراذن به کارکنان است برای استفاده ازبرنامه های حلال ومجازجایزاست مشروط به آنکه به کارسازمان لطمه نزند.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2457746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71500" y="120431"/>
            <a:ext cx="8820979" cy="6832640"/>
          </a:xfrm>
          <a:prstGeom prst="rect">
            <a:avLst/>
          </a:prstGeom>
        </p:spPr>
        <p:txBody>
          <a:bodyPr wrap="square">
            <a:spAutoFit/>
          </a:bodyPr>
          <a:lstStyle/>
          <a:p>
            <a:pPr algn="ctr" rtl="1">
              <a:lnSpc>
                <a:spcPct val="150000"/>
              </a:lnSpc>
            </a:pP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فصل دهم:</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سایتهای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بازاریابی،مسابقه وشرط بندی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113</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شرکت در مسابقات اینترنتی که با جواب دادن به سؤالات، جایزه دریافت می شود، چه حکمی دارد؟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اگر شرکت در مسابقه رایگان باشد و همچنین اگر برای شرکت در مسابقه مبلغی توسط برگزار کننده آن دریافت و بعد از مالکیت مبلغ، جایزه توسط او به برنده پرداخت شود اشکال ندارد، اما اگر از بازنده پولی دریافت و به برنده پرداخت شود، بنابر احتیاط جایز نیست.(لیدر4بهمن 97</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114</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)حکم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خرید وفروش در فضای مجازی باتوجه به عدم رویت جنس مورد معامله چیست ؟</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اگر خصوصیات مورد معامله به صورت کامل روشن باشد، معامله صحیح است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شماره استفتاء</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888054</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تاریخ استفتاء: 9/4/1397</a:t>
            </a:r>
            <a:r>
              <a:rPr lang="ar-SA" dirty="0"/>
              <a:t>)</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5497553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1530" y="368660"/>
            <a:ext cx="8415935" cy="3924151"/>
          </a:xfrm>
          <a:prstGeom prst="rect">
            <a:avLst/>
          </a:prstGeom>
        </p:spPr>
        <p:txBody>
          <a:bodyPr wrap="square">
            <a:spAutoFit/>
          </a:bodyPr>
          <a:lstStyle/>
          <a:p>
            <a:pPr algn="ctr" rtl="1">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س115) کسی که بدون پرداخت پولی چند ماه بازی مرحله ای آنلاین اینترنتی انجام داده و در همان دنیای مجازی، اکانت بازی خودش را (که به مراحل بالایی رسیده و دارای ارزش مالی است) به کسی که نمیشناسد به مبلغ (مثلا ۱۵هزارتومان) می فروشد. قبل از فروش هم، خریدار رضایت خودش را اعلام می‌کند. آیا این معامله اشکال شرعی دارد؟                                                                                 ج) با فرض آنکه ارزش مالى دارد، فروش آن فى نفسه اشکال ندارد. </a:t>
            </a:r>
            <a:endPar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شماره استفتاء: 373169    تاریخ استفتاء: 5/6/1392)</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897938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1530" y="368660"/>
            <a:ext cx="8415935" cy="5209118"/>
          </a:xfrm>
          <a:prstGeom prst="rect">
            <a:avLst/>
          </a:prstGeom>
        </p:spPr>
        <p:txBody>
          <a:bodyPr wrap="square">
            <a:spAutoFit/>
          </a:bodyPr>
          <a:lstStyle/>
          <a:p>
            <a:pPr algn="ctr" rtl="1">
              <a:lnSpc>
                <a:spcPct val="150000"/>
              </a:lnSpc>
            </a:pP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س116) من در پیام رسان سروش کانالی دارم ؛ می خواستم بپرسم گذاشتن سخنان کسی در کانال ( مثلاً سخنانی مربوط به سایت) که مطئنم آن سخنان مربوط به شخص اوست ولی از صحت سخنان به صورت صد در صد اطمینان ندارم. و به طور معمول در بین این گونه سخنان دروغ نیز دیده می شود( البته به جز مطالب کانال ها و سایت های معاند) . گذاشتن آن سخنان جایز است؟                                                                                                                                      ج) اگر درج مطالب یا سخنان کسی در فضای مجازی مستلزم مفسده ، گمراه شدن مخاطبان یا خلاف مقررات و قوانین باشد ، جایز نیست.  </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5332888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1530" y="368660"/>
            <a:ext cx="8415935" cy="4478149"/>
          </a:xfrm>
          <a:prstGeom prst="rect">
            <a:avLst/>
          </a:prstGeom>
        </p:spPr>
        <p:txBody>
          <a:bodyPr wrap="square">
            <a:spAutoFit/>
          </a:bodyPr>
          <a:lstStyle/>
          <a:p>
            <a:pPr algn="ctr" rtl="1">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س117) بنده به عنوان سرگرمی روی گوشی تلفن همراهم یک بازی آنلاین انجام می دهم که در این بازی به هر شخصی یک پول مجازی انحصار می یابد ، سبک بازی سبک قمار است ، اما نه با پول  های واقعی ، بلکه با یک ارزش مجازی (مثل زمانی که من و حریفم بخواهیم برای ورود به یک بازی یک هدیه ی مجازی دریافت کند) آیا صرف این  که جهت سرگرمی بخواهد این بازی را انجام بدهم مشکلی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اگر پول مجازی لرزش مالی داشته باشد و قابل خرید و فروش ، هرچند در محیط مجازی باشد ، برد و باخت آن جایز نیست و حکم قمار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9640938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9785" y="638690"/>
            <a:ext cx="8375530" cy="2785378"/>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فصل یازدهم:</a:t>
            </a:r>
          </a:p>
          <a:p>
            <a:pPr algn="ctr" rtl="1">
              <a:lnSpc>
                <a:spcPct val="150000"/>
              </a:lnSpc>
            </a:pPr>
            <a:r>
              <a:rPr lang="ar-SA"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تعمیرسیستم </a:t>
            </a:r>
            <a:r>
              <a:rPr lang="ar-SA"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های مخابراتی بدون داشتن تخصص لازم وکافی                                                                                                         </a:t>
            </a:r>
            <a:endParaRPr lang="en-US"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09041124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4800"/>
              </a:lnSpc>
              <a:defRPr/>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566555" y="323655"/>
            <a:ext cx="8325924" cy="3370153"/>
          </a:xfrm>
          <a:prstGeom prst="rect">
            <a:avLst/>
          </a:prstGeom>
        </p:spPr>
        <p:txBody>
          <a:bodyPr wrap="square">
            <a:spAutoFit/>
          </a:bodyPr>
          <a:lstStyle/>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cs typeface="B Nazanin" pitchFamily="2" charset="-78"/>
              </a:rPr>
              <a:t>س118)در تعمير برخي سيستم هاي مخابراتي معيوب، احتمال خطاي سهوي در تعمير وجود داشته و برخي مواقع موجبات تشديد خرابي و از رده خارج شدن سيستم مي گردد. آيا مجاز به تعمير آن سيستم هستيم؟                                                                                                         ج)اگر طبق ضوابط و مقرّرات تعمير اموال بيت المال توسط تعميركار باتجربه و با اذن سازمان انجام گيرد، در صورت وارد شدن خسارت يا خرابي، اگر تعدي و تفريط نكرده باشد، ضامن نيست.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cs typeface="B Nazanin" pitchFamily="2" charset="-78"/>
            </a:endParaRPr>
          </a:p>
        </p:txBody>
      </p:sp>
    </p:spTree>
    <p:extLst>
      <p:ext uri="{BB962C8B-B14F-4D97-AF65-F5344CB8AC3E}">
        <p14:creationId xmlns:p14="http://schemas.microsoft.com/office/powerpoint/2010/main" val="22029232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505" y="323655"/>
            <a:ext cx="8955995" cy="4558875"/>
          </a:xfrm>
        </p:spPr>
        <p:txBody>
          <a:bodyPr>
            <a:noAutofit/>
          </a:bodyPr>
          <a:lstStyle/>
          <a:p>
            <a:pPr marL="0" indent="0" algn="ctr">
              <a:lnSpc>
                <a:spcPct val="150000"/>
              </a:lnSpc>
              <a:buNone/>
            </a:pP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در خصوص مسئله الف، مقام معظم رهبري   فرموده اند : «دستگاه آنتن ماهواره اي از اين جهت كه ، صرفاً وسيله اي براي دريافت برنامه هاي تلويزيوني است كه هم برنامه هاي حلال دارد و هم برنامه هاي حرام ، حكم آلات مشترك را دارد. لذا خريد و فروش و نگهداري آن براي استفاده در امور حرام ، حرام است و براي استفاده هاي حلال جايز است. ولي چون اين وسيله براي كسي كه آن را در اختيار دارد زمينه دريافت برنامه هاي حرام را كاملاً فراهم مي كند و گاهي نگهداري آن مفاسد ديگري را نيز در بر دارد ، خريد و نگهداري آن جايز نيست مگر براي كسي كه به خودش مطمئن است كه استفاده حرام از آن نمي كند و بر تهيه و نگهداري آن در خانه اش مفسده اي هم مترتّب نمي شود، لكن اگر قانوني در اين مورد وجود داشته باشد بايد مراعات گردد».</a:t>
            </a:r>
            <a:endPar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در خصوص مسئله ب ، يعني استفاده از برنامه هاي ماهواره ، حكم آن مانند استفاده از هر برنامه ديگر است و دقيقاً بايد موازين شرعي رعايت شود ؛ و چنانچه مستلزم مفسده باشد ویا خوف وقوع در حرام و گناه وجود داشته باشد ، و يا القا كننده شبهات فكري و عقيدتي باشد، در اين صورت استفاده جايز نيست.</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60834425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down)">
                                      <p:cBhvr>
                                        <p:cTn id="25" dur="580">
                                          <p:stCondLst>
                                            <p:cond delay="0"/>
                                          </p:stCondLst>
                                        </p:cTn>
                                        <p:tgtEl>
                                          <p:spTgt spid="3">
                                            <p:txEl>
                                              <p:pRg st="2" end="2"/>
                                            </p:txEl>
                                          </p:spTgt>
                                        </p:tgtEl>
                                      </p:cBhvr>
                                    </p:animEffect>
                                    <p:anim calcmode="lin" valueType="num">
                                      <p:cBhvr>
                                        <p:cTn id="26"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2" end="2"/>
                                            </p:txEl>
                                          </p:spTgt>
                                        </p:tgtEl>
                                      </p:cBhvr>
                                      <p:to x="100000" y="60000"/>
                                    </p:animScale>
                                    <p:animScale>
                                      <p:cBhvr>
                                        <p:cTn id="32" dur="166" decel="50000">
                                          <p:stCondLst>
                                            <p:cond delay="676"/>
                                          </p:stCondLst>
                                        </p:cTn>
                                        <p:tgtEl>
                                          <p:spTgt spid="3">
                                            <p:txEl>
                                              <p:pRg st="2" end="2"/>
                                            </p:txEl>
                                          </p:spTgt>
                                        </p:tgtEl>
                                      </p:cBhvr>
                                      <p:to x="100000" y="100000"/>
                                    </p:animScale>
                                    <p:animScale>
                                      <p:cBhvr>
                                        <p:cTn id="33" dur="26">
                                          <p:stCondLst>
                                            <p:cond delay="1312"/>
                                          </p:stCondLst>
                                        </p:cTn>
                                        <p:tgtEl>
                                          <p:spTgt spid="3">
                                            <p:txEl>
                                              <p:pRg st="2" end="2"/>
                                            </p:txEl>
                                          </p:spTgt>
                                        </p:tgtEl>
                                      </p:cBhvr>
                                      <p:to x="100000" y="80000"/>
                                    </p:animScale>
                                    <p:animScale>
                                      <p:cBhvr>
                                        <p:cTn id="34" dur="166" decel="50000">
                                          <p:stCondLst>
                                            <p:cond delay="1338"/>
                                          </p:stCondLst>
                                        </p:cTn>
                                        <p:tgtEl>
                                          <p:spTgt spid="3">
                                            <p:txEl>
                                              <p:pRg st="2" end="2"/>
                                            </p:txEl>
                                          </p:spTgt>
                                        </p:tgtEl>
                                      </p:cBhvr>
                                      <p:to x="100000" y="100000"/>
                                    </p:animScale>
                                    <p:animScale>
                                      <p:cBhvr>
                                        <p:cTn id="35" dur="26">
                                          <p:stCondLst>
                                            <p:cond delay="1642"/>
                                          </p:stCondLst>
                                        </p:cTn>
                                        <p:tgtEl>
                                          <p:spTgt spid="3">
                                            <p:txEl>
                                              <p:pRg st="2" end="2"/>
                                            </p:txEl>
                                          </p:spTgt>
                                        </p:tgtEl>
                                      </p:cBhvr>
                                      <p:to x="100000" y="90000"/>
                                    </p:animScale>
                                    <p:animScale>
                                      <p:cBhvr>
                                        <p:cTn id="36" dur="166" decel="50000">
                                          <p:stCondLst>
                                            <p:cond delay="1668"/>
                                          </p:stCondLst>
                                        </p:cTn>
                                        <p:tgtEl>
                                          <p:spTgt spid="3">
                                            <p:txEl>
                                              <p:pRg st="2" end="2"/>
                                            </p:txEl>
                                          </p:spTgt>
                                        </p:tgtEl>
                                      </p:cBhvr>
                                      <p:to x="100000" y="100000"/>
                                    </p:animScale>
                                    <p:animScale>
                                      <p:cBhvr>
                                        <p:cTn id="37" dur="26">
                                          <p:stCondLst>
                                            <p:cond delay="1808"/>
                                          </p:stCondLst>
                                        </p:cTn>
                                        <p:tgtEl>
                                          <p:spTgt spid="3">
                                            <p:txEl>
                                              <p:pRg st="2" end="2"/>
                                            </p:txEl>
                                          </p:spTgt>
                                        </p:tgtEl>
                                      </p:cBhvr>
                                      <p:to x="100000" y="95000"/>
                                    </p:animScale>
                                    <p:animScale>
                                      <p:cBhvr>
                                        <p:cTn id="38" dur="166" decel="50000">
                                          <p:stCondLst>
                                            <p:cond delay="1834"/>
                                          </p:stCondLst>
                                        </p:cTn>
                                        <p:tgtEl>
                                          <p:spTgt spid="3">
                                            <p:txEl>
                                              <p:pRg st="2" end="2"/>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Effect transition="in" filter="wipe(down)">
                                      <p:cBhvr>
                                        <p:cTn id="43" dur="580">
                                          <p:stCondLst>
                                            <p:cond delay="0"/>
                                          </p:stCondLst>
                                        </p:cTn>
                                        <p:tgtEl>
                                          <p:spTgt spid="3">
                                            <p:txEl>
                                              <p:pRg st="3" end="3"/>
                                            </p:txEl>
                                          </p:spTgt>
                                        </p:tgtEl>
                                      </p:cBhvr>
                                    </p:animEffect>
                                    <p:anim calcmode="lin" valueType="num">
                                      <p:cBhvr>
                                        <p:cTn id="44"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3" end="3"/>
                                            </p:txEl>
                                          </p:spTgt>
                                        </p:tgtEl>
                                      </p:cBhvr>
                                      <p:to x="100000" y="60000"/>
                                    </p:animScale>
                                    <p:animScale>
                                      <p:cBhvr>
                                        <p:cTn id="50" dur="166" decel="50000">
                                          <p:stCondLst>
                                            <p:cond delay="676"/>
                                          </p:stCondLst>
                                        </p:cTn>
                                        <p:tgtEl>
                                          <p:spTgt spid="3">
                                            <p:txEl>
                                              <p:pRg st="3" end="3"/>
                                            </p:txEl>
                                          </p:spTgt>
                                        </p:tgtEl>
                                      </p:cBhvr>
                                      <p:to x="100000" y="100000"/>
                                    </p:animScale>
                                    <p:animScale>
                                      <p:cBhvr>
                                        <p:cTn id="51" dur="26">
                                          <p:stCondLst>
                                            <p:cond delay="1312"/>
                                          </p:stCondLst>
                                        </p:cTn>
                                        <p:tgtEl>
                                          <p:spTgt spid="3">
                                            <p:txEl>
                                              <p:pRg st="3" end="3"/>
                                            </p:txEl>
                                          </p:spTgt>
                                        </p:tgtEl>
                                      </p:cBhvr>
                                      <p:to x="100000" y="80000"/>
                                    </p:animScale>
                                    <p:animScale>
                                      <p:cBhvr>
                                        <p:cTn id="52" dur="166" decel="50000">
                                          <p:stCondLst>
                                            <p:cond delay="1338"/>
                                          </p:stCondLst>
                                        </p:cTn>
                                        <p:tgtEl>
                                          <p:spTgt spid="3">
                                            <p:txEl>
                                              <p:pRg st="3" end="3"/>
                                            </p:txEl>
                                          </p:spTgt>
                                        </p:tgtEl>
                                      </p:cBhvr>
                                      <p:to x="100000" y="100000"/>
                                    </p:animScale>
                                    <p:animScale>
                                      <p:cBhvr>
                                        <p:cTn id="53" dur="26">
                                          <p:stCondLst>
                                            <p:cond delay="1642"/>
                                          </p:stCondLst>
                                        </p:cTn>
                                        <p:tgtEl>
                                          <p:spTgt spid="3">
                                            <p:txEl>
                                              <p:pRg st="3" end="3"/>
                                            </p:txEl>
                                          </p:spTgt>
                                        </p:tgtEl>
                                      </p:cBhvr>
                                      <p:to x="100000" y="90000"/>
                                    </p:animScale>
                                    <p:animScale>
                                      <p:cBhvr>
                                        <p:cTn id="54" dur="166" decel="50000">
                                          <p:stCondLst>
                                            <p:cond delay="1668"/>
                                          </p:stCondLst>
                                        </p:cTn>
                                        <p:tgtEl>
                                          <p:spTgt spid="3">
                                            <p:txEl>
                                              <p:pRg st="3" end="3"/>
                                            </p:txEl>
                                          </p:spTgt>
                                        </p:tgtEl>
                                      </p:cBhvr>
                                      <p:to x="100000" y="100000"/>
                                    </p:animScale>
                                    <p:animScale>
                                      <p:cBhvr>
                                        <p:cTn id="55" dur="26">
                                          <p:stCondLst>
                                            <p:cond delay="1808"/>
                                          </p:stCondLst>
                                        </p:cTn>
                                        <p:tgtEl>
                                          <p:spTgt spid="3">
                                            <p:txEl>
                                              <p:pRg st="3" end="3"/>
                                            </p:txEl>
                                          </p:spTgt>
                                        </p:tgtEl>
                                      </p:cBhvr>
                                      <p:to x="100000" y="95000"/>
                                    </p:animScale>
                                    <p:animScale>
                                      <p:cBhvr>
                                        <p:cTn id="56"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4800"/>
              </a:lnSpc>
              <a:defRPr/>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409038" y="818710"/>
            <a:ext cx="8325924" cy="3924151"/>
          </a:xfrm>
          <a:prstGeom prst="rect">
            <a:avLst/>
          </a:prstGeom>
        </p:spPr>
        <p:txBody>
          <a:bodyPr wrap="square">
            <a:spAutoFit/>
          </a:bodyPr>
          <a:lstStyle/>
          <a:p>
            <a:pPr algn="ctr" rtl="1">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cs typeface="B Nazanin" pitchFamily="2" charset="-78"/>
              </a:rPr>
              <a:t>س119)در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cs typeface="B Nazanin" pitchFamily="2" charset="-78"/>
              </a:rPr>
              <a:t>تعمير برخي از سيستم هاي مخابراتي بنا به ضرورت و بدليل نبود تخصص، ساعت ها از وقت اداري و قطعات الكترونيكي صرف مي شود و امكان دارد سيستم مخابراتي تعمير شود و امكان دارد تعمير نشود چاره چيست؟                                                                            ج)تعمير وسائل بيت المال در صورت نداشتن تخصّص كافي، جايز نيست و در صورت اضطرار به قاعده اهم و مهمّ بايد عمل كرد و نظر مسئول در تعيين اهم و مهمّ تعيين‌كننده است و همچنين در استفاده از قطعات بدون‌مصرف نيز نظر مسئول ملاك‌است.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cs typeface="B Nazanin" pitchFamily="2" charset="-78"/>
            </a:endParaRPr>
          </a:p>
        </p:txBody>
      </p:sp>
    </p:spTree>
    <p:extLst>
      <p:ext uri="{BB962C8B-B14F-4D97-AF65-F5344CB8AC3E}">
        <p14:creationId xmlns:p14="http://schemas.microsoft.com/office/powerpoint/2010/main" val="36881311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74022" y="278650"/>
            <a:ext cx="8595955" cy="2039020"/>
          </a:xfrm>
          <a:prstGeom prst="rect">
            <a:avLst/>
          </a:prstGeom>
        </p:spPr>
        <p:txBody>
          <a:bodyPr wrap="square">
            <a:spAutoFit/>
          </a:bodyPr>
          <a:lstStyle/>
          <a:p>
            <a:pPr algn="ctr" rtl="1">
              <a:lnSpc>
                <a:spcPct val="150000"/>
              </a:lnSpc>
            </a:pPr>
            <a:r>
              <a:rPr lang="fa-IR"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فصل دوازدهم:</a:t>
            </a:r>
          </a:p>
          <a:p>
            <a:pPr algn="ctr" rtl="1">
              <a:lnSpc>
                <a:spcPct val="150000"/>
              </a:lnSpc>
            </a:pPr>
            <a:r>
              <a:rPr lang="fa-IR"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درآمدزایی درفضای مجازی</a:t>
            </a:r>
            <a:endParaRPr lang="en-US"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2449464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296525" y="368660"/>
            <a:ext cx="8685965" cy="4478149"/>
          </a:xfrm>
          <a:prstGeom prst="rect">
            <a:avLst/>
          </a:prstGeom>
        </p:spPr>
        <p:txBody>
          <a:bodyPr wrap="square">
            <a:spAutoFit/>
          </a:bodyPr>
          <a:lstStyle/>
          <a:p>
            <a:pPr algn="ctr" rtl="1">
              <a:lnSpc>
                <a:spcPct val="150000"/>
              </a:lnSpc>
            </a:pPr>
            <a:r>
              <a:rPr lang="fa-IR" dirty="0"/>
              <a:t>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س120) برخی از سایت های ایرانی و خارجی هستند که درون سایت خود تبلیغاتی قرار می دهند که اگر از آن تبلیغات دیدن کنیم و بر روی آنها کلیک کنیم به ازای هر کلیک مبلغی (ناچیز) به ما پرداخت می کنند. و اگر در این سایتها افرادی را زیر مجموعه خود قرار دهیم به ازای بازدید و کلیک آنها از سایت نیز مبلغی به حساب ما واریز می شود. آیا این پول حلال است ؟                                                                                                                                                    ج)اگر خلاف قوانین و مقررات نباشد و بازدید از سایت های تبلیغاتی، موجب ترویج فساد از قبیل نشر اکاذیب و ارائه مطالب باطل نباشد، بازدید از سایت ها و دریافت مبلغ مذکور اشکال ندارد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262608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س121)  آیا فعالیت در بازار فارکس (خرید و فروش ارزهای خارجی ازطریق اینترنت) اشکال شرعی دارد؟                        ج) بنا به گفته برخی کارشناسان، کارگزاران بازار معاملات ارزهای خارجی، دو دسته اند:</a:t>
            </a:r>
          </a:p>
          <a:p>
            <a:pPr algn="ctr" rtl="1">
              <a:lnSpc>
                <a:spcPct val="150000"/>
              </a:lnSpc>
              <a:defRPr/>
            </a:pP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دسته اول (که اکثر مدعیان کارگزاری از این دسته اند)، صرفا یک صفحه مجازی در فضای اینترنت تشکیل داده اند و حضور واقعی در بازار مذکور ندارند، این گروه پول مشتریان را دریافت و برای اهداف و برنامه‌ های خود استفاده می‌کنند و فقط یک صفحه اینترنتی برای مشتری اختصاص می دهند که مشتری در آن مشغول معاملات ظاهری می‌شود، بنابراین معاملات انجام شده غیر واقعی و باطل است و موجب ملکیت درآمد حاصل شده نمی گردد. </a:t>
            </a:r>
          </a:p>
          <a:p>
            <a:pPr algn="ctr" rtl="1">
              <a:lnSpc>
                <a:spcPct val="150000"/>
              </a:lnSpc>
              <a:defRPr/>
            </a:pP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دسته دوم کارگزارانی هستند که حضور واقعی در بازار دارند و با پول مشتری اقدام به خرید و فروش ارز می‌کنند، که با رعایت ضوابط شرعی و قانونی، فی نفسه اشکال ندارد ولی باید به نکات زیر توجه شود:</a:t>
            </a:r>
          </a:p>
          <a:p>
            <a:pPr algn="ctr" rtl="1">
              <a:lnSpc>
                <a:spcPct val="150000"/>
              </a:lnSpc>
              <a:defRPr/>
            </a:pP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۱) معاملات باید به صورت خرید و فروش واقعی باشد، بنابراین اگر کسب درآمد صرفا براساس پیش بینی نوسانات قیمت باشد، مشروع نیست.</a:t>
            </a:r>
          </a:p>
          <a:p>
            <a:pPr algn="ctr" rtl="1">
              <a:lnSpc>
                <a:spcPct val="150000"/>
              </a:lnSpc>
              <a:defRPr/>
            </a:pP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۲) معاملات هرمی که با اعتبار گرفتن از کارگزار انجام می شود، اگر ماهیت قرض همراه با سود داشته باشد، ربا و حرام است</a:t>
            </a:r>
          </a:p>
        </p:txBody>
      </p:sp>
    </p:spTree>
    <p:extLst>
      <p:ext uri="{BB962C8B-B14F-4D97-AF65-F5344CB8AC3E}">
        <p14:creationId xmlns:p14="http://schemas.microsoft.com/office/powerpoint/2010/main" val="32636489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71500" y="638690"/>
            <a:ext cx="8775975" cy="1685077"/>
          </a:xfrm>
          <a:prstGeom prst="rect">
            <a:avLst/>
          </a:prstGeom>
        </p:spPr>
        <p:txBody>
          <a:bodyPr wrap="square">
            <a:spAutoFit/>
          </a:bodyPr>
          <a:lstStyle/>
          <a:p>
            <a:pPr algn="ctr" rtl="1">
              <a:lnSpc>
                <a:spcPct val="150000"/>
              </a:lnSpc>
            </a:pPr>
            <a:r>
              <a:rPr lang="fa-IR" sz="36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فصل سیزدهم:</a:t>
            </a:r>
          </a:p>
          <a:p>
            <a:pPr algn="ctr" rtl="1">
              <a:lnSpc>
                <a:spcPct val="150000"/>
              </a:lnSpc>
            </a:pPr>
            <a:r>
              <a:rPr lang="fa-IR" sz="36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دانلود وکپی برداری محتوادرفضای مجازی</a:t>
            </a:r>
            <a:endParaRPr lang="en-US" sz="36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256036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971600" y="1403775"/>
            <a:ext cx="7650850" cy="3916457"/>
          </a:xfrm>
          <a:prstGeom prst="rect">
            <a:avLst/>
          </a:prstGeom>
        </p:spPr>
        <p:txBody>
          <a:bodyPr wrap="square">
            <a:spAutoFit/>
          </a:bodyPr>
          <a:lstStyle/>
          <a:p>
            <a:pPr algn="ctr" rtl="1">
              <a:lnSpc>
                <a:spcPct val="150000"/>
              </a:lnSpc>
            </a:pPr>
            <a:r>
              <a:rPr lang="fa-IR"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س122) </a:t>
            </a:r>
            <a:r>
              <a:rPr lang="fa-IR"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آیا دانلود و شنیدن آنلاین اهنگ هایی که بدون اجازه صاحب اثر می باشند و در فضای مجازی پخش و در دسترس مخاطبین قرار گرفته است ، از لحاظ شرعی مشکل دارد؟                                                                                          ج)اگر قرائن و شواهد و یا متعارفی وجود دارد که صاحب امتیاز و صاحب اثر در خصوص دانلود در فضای مجازی رضایت دارد اشکال ندارد والا از کپی برداری بنابر احتیاط خود داری کنید.</a:t>
            </a:r>
            <a:endPar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7569756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1550" y="278650"/>
            <a:ext cx="8175633"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س123) حکم انتشار بعضی قسمت های کتاب مثلاً یک پاراگراف از متن به صورت غیر چاپی از محتوای کتاب های چاپ شده و انتشار آن در فضای مجازی چه حکمی دارد؟</a:t>
            </a:r>
          </a:p>
          <a:p>
            <a:pPr algn="ctr" rtl="1">
              <a:lnSpc>
                <a:spcPct val="150000"/>
              </a:lnSpc>
              <a:defRPr/>
            </a:pP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ج)اگر قرائن و شواهد و یا متعارفی وجود دارد که صاحب امتیاز کتاب در خصوص انتشار مطالب کتاب در فضای مجازی رضایت دارد اشکال ندارد والا از کپی برداری بنابر احتیاط خودداری کنید</a:t>
            </a:r>
            <a: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p>
          <a:p>
            <a:pPr algn="ctr" rtl="1">
              <a:lnSpc>
                <a:spcPct val="150000"/>
              </a:lnSpc>
              <a:defRPr/>
            </a:pPr>
            <a:endPar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defRPr/>
            </a:pP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س124) من یک فیلم که در اینترنت پولی بود رایگان دیدم می خواستم بدونم برای جبران آن چکار باید بکنم؟             </a:t>
            </a: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defRPr/>
            </a:pPr>
            <a: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ج)بنابر احتیاط رعایت حقوق صاحبان آنها ، از طریق کسب اجازه و یا پرداخت هزینه آنها لازم است.</a:t>
            </a:r>
          </a:p>
        </p:txBody>
      </p:sp>
    </p:spTree>
    <p:extLst>
      <p:ext uri="{BB962C8B-B14F-4D97-AF65-F5344CB8AC3E}">
        <p14:creationId xmlns:p14="http://schemas.microsoft.com/office/powerpoint/2010/main" val="265909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1570" y="188640"/>
            <a:ext cx="7925480" cy="1862048"/>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4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فصل سیزدهم:</a:t>
            </a:r>
          </a:p>
          <a:p>
            <a:pPr algn="ctr" rtl="1">
              <a:lnSpc>
                <a:spcPct val="150000"/>
              </a:lnSpc>
            </a:pPr>
            <a:r>
              <a:rPr lang="fa-IR" sz="4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به تصویرکشاندن فیلم یاعکس های خلاف</a:t>
            </a:r>
            <a:endParaRPr lang="en-US" sz="4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58908486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9785" y="638690"/>
            <a:ext cx="8375530" cy="5632311"/>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س125) آیا عکس گذاشتن زن محجبه از خودش در فضای مجازی با اینکه می داند بقیه بادیدن عکس به گناه می افتند جایز است؟آیا کسی که این کار را انجام داده مرتکب گناه شده است؟                                                                         ج)در صورتی که بداند دیگران به حرام می افتند ، گذاشتن عکس در فضای مجازی جایز </a:t>
            </a:r>
            <a: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نیست</a:t>
            </a:r>
          </a:p>
          <a:p>
            <a:pPr algn="ctr" rtl="1">
              <a:lnSpc>
                <a:spcPct val="150000"/>
              </a:lnSpc>
            </a:pP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س126) اگر مردی تصویر بدون پیراهن از خود در فضای مجازی منتشر کند، اگر نا محرم ببیند ، اشکال دارد؟                 </a:t>
            </a: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ج)قراردادن عکس های مذکور در فضای مجازی اگر مستلزم مفسده یا خوف وقوع در گناه باشد جایز نیست.</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84701829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p:cTn id="15"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 calcmode="lin" valueType="num">
                                      <p:cBhvr>
                                        <p:cTn id="23"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19" y="188640"/>
            <a:ext cx="8505945" cy="5632311"/>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س127) اگر از موهای زنی در آرایشگاه عکس بگیرند  به صورتی که صورت او معلوم نباشد و با اجازه ی زن در فضای مجازی پخش کنند چه حکمی برای زن و آرایشگر و مردی که آن عکس را می بیند دارد؟                                                        ج)قراردادن آن در فضای مجازی اگر مستلزم مفسده باشد جایز نیست و نیز دیدن عکس آن توسط نامحرم اگر فساد انگیز یا ترس به گناه افتادن باشد جایز نیست</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س128)خانمی هستم که برای تبلیغ در فضای مجازی در صفحه کاری خود ، از عکس موی سر خود بدون معلوم شدن صورت استفاده کرده ام ، حکم شرعی این عکس برای من چیست؟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مستلزم مفسده یا خوف ارتکاب گناه در آن باشد جایز 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3559993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p:cTn id="15"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 calcmode="lin" valueType="num">
                                      <p:cBhvr>
                                        <p:cTn id="23"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950" y="2184400"/>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س9)نصب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و تعمير آنتن‌هاى ماهواره‌ای چه حکمی دارد؟                                                                                   ج)اگر از آنتن ماهواره‌اى براى امور حرام استفاده شود که غالباً همينطور است و يا تعمير کننده و يا نصب کننده علم داشته باشد به اينکه کسى که قصد تهيه آنتن ماهواره‏اى را دارد، براى امور حرام از آن استفاده مى‏کند، خريد و فروش و نصب قطعات و راه‏اندازى و تعمير و فروش قطعات آن جايز نيست</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a:t>
            </a:r>
            <a:b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(اجوبة‌الاستفتائات، س1217)</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40709139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1550" y="10040"/>
            <a:ext cx="8532439" cy="4955203"/>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rtl="1"/>
            <a:r>
              <a:rPr lang="ar-SA" sz="2800" dirty="0"/>
              <a:t> </a:t>
            </a:r>
            <a:endParaRPr lang="en-US" sz="2800" dirty="0"/>
          </a:p>
          <a:p>
            <a:pPr algn="ctr" rtl="1">
              <a:lnSpc>
                <a:spcPct val="150000"/>
              </a:lnSpc>
            </a:pPr>
            <a:r>
              <a:rPr lang="fa-IR" sz="3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فصل پانزدهم:</a:t>
            </a:r>
          </a:p>
          <a:p>
            <a:pPr algn="ctr" rtl="1">
              <a:lnSpc>
                <a:spcPct val="150000"/>
              </a:lnSpc>
            </a:pPr>
            <a:r>
              <a:rPr lang="fa-IR" sz="3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سایت های همسریابی</a:t>
            </a: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س129) نظر معظم له در مورد سایت های همسر یابی اینترنتی چیست؟                                                                 ج)اینگونه امور تاب مقررات مربوطه می باشد ، اگر این کار زیر نظر افراد مطمئن و با رعایت تمام شئونات اسلامی ، و اخذ مجوز از مقامات ذی صلاح صورت گیرد به خودی خود مانعی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85717534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1530" y="683695"/>
            <a:ext cx="8190909" cy="3785652"/>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r>
              <a:rPr lang="fa-IR" sz="3600" b="1" cap="all" dirty="0" smtClean="0">
                <a:ln w="0"/>
                <a:solidFill>
                  <a:srgbClr val="7030A0"/>
                </a:solidFill>
                <a:cs typeface="B Nazanin" pitchFamily="2" charset="-78"/>
              </a:rPr>
              <a:t>فصل شانزدهم:</a:t>
            </a:r>
          </a:p>
          <a:p>
            <a:pPr algn="ctr" rtl="1"/>
            <a:r>
              <a:rPr lang="fa-IR" sz="3600" b="1" cap="all" dirty="0" smtClean="0">
                <a:ln w="0"/>
                <a:solidFill>
                  <a:srgbClr val="7030A0"/>
                </a:solidFill>
                <a:cs typeface="B Nazanin" pitchFamily="2" charset="-78"/>
              </a:rPr>
              <a:t>بازی های حرام</a:t>
            </a:r>
          </a:p>
          <a:p>
            <a:pPr algn="ctr" rtl="1">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س130) بازی های که حکم حرام دارند آیا با رایانه و اینترنت بازی کردن آنها نیز حرام می باشد؟                              </a:t>
            </a:r>
          </a:p>
          <a:p>
            <a:pPr algn="ctr" rtl="1">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ج)بازی هایی که بخاطر قمار طرفینی حرام بوده اگر از طریق رایانه و به تنهایی باشد و برد و باختی در آن نباشد فی نفسه جایز است</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21041884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505" y="98630"/>
            <a:ext cx="8910990"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فصل هفدهم:</a:t>
            </a:r>
          </a:p>
          <a:p>
            <a:pPr marL="0" indent="0" algn="ctr">
              <a:lnSpc>
                <a:spcPct val="150000"/>
              </a:lnSpc>
              <a:buNone/>
            </a:pPr>
            <a:r>
              <a:rPr lang="ar-SA"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احکام متفرقه ومرتبط بافضای مجازی</a:t>
            </a:r>
            <a:endParaRPr lang="en-US"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796972592"/>
      </p:ext>
    </p:extLst>
  </p:cSld>
  <p:clrMapOvr>
    <a:masterClrMapping/>
  </p:clrMapOvr>
  <mc:AlternateContent xmlns:mc="http://schemas.openxmlformats.org/markup-compatibility/2006" xmlns:p14="http://schemas.microsoft.com/office/powerpoint/2010/main">
    <mc:Choice Requires="p14">
      <p:transition spd="slow" p14:dur="3900">
        <p14:glitt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505" y="98630"/>
            <a:ext cx="8910990"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131</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)آیا پاسخ سلام یا سئوال در فضای مجازی واجب است؟ در صورت وجوب با توجه به قید فوریت در پاسخ سلام، تکلیف چیست؟                                                                                                                                              ج)پاسخ سؤال فی نفسه واجب نیست. و نسبت به سلام موارد مختلف است. در مکالمه های اینترنتی جواب دادن واجب است. و باید فوری عرفی متناسب با آن رعایت شود</a:t>
            </a:r>
            <a:endPar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شماره استفتاء852620</a:t>
            </a:r>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استفتاء: 28/12/1396)</a:t>
            </a:r>
            <a:endPar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132</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آیا زیارت مجازی، که باعث نوعی ارتباط قلبی میان کاربر و امام معصوم علیه السلام می شود، کارصحیحی است؟ آیاثوابی دارد؟                                                                                                                                           ج)اظهار مودت به پیشگاه مقدس معصوم (علیه السلام) از این طریق حکم زیارت از راه دور را دارد،و امید ثواب می رود.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شماره استفتاء: 520444    تاریخ استفتاء: 14/12/1393)</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082929813"/>
      </p:ext>
    </p:extLst>
  </p:cSld>
  <p:clrMapOvr>
    <a:masterClrMapping/>
  </p:clrMapOvr>
  <mc:AlternateContent xmlns:mc="http://schemas.openxmlformats.org/markup-compatibility/2006" xmlns:p14="http://schemas.microsoft.com/office/powerpoint/2010/main">
    <mc:Choice Requires="p14">
      <p:transition spd="slow" p14:dur="3900">
        <p14:glitt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06616" y="1223755"/>
            <a:ext cx="7200800" cy="452431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133</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چت با هويت جعلي (در سنين مختلف و يا با هويت و صنف ديگر) چه حکمي دارد؟ و اگر اين براي گرفتن اطلاعات مفيد در مأموريت محوله باشد چطور؟</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از طريق راست‌گويي راهي يافت نشود و با توريه هم کاري از پيش نرود و مصلحت اهمّي، مثل حفظ جان انسان بي‌گناهي، در بين باشد، دروغ اشکال ندارد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احکام فقهي جنگ الکترونيک ودفاع سايبري براساس فتاواي امام خامنه‌اي)</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77528729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6545" y="650588"/>
            <a:ext cx="8325924" cy="2862322"/>
          </a:xfrm>
          <a:prstGeom prst="rect">
            <a:avLst/>
          </a:prstGeom>
        </p:spPr>
        <p:txBody>
          <a:bodyPr wrap="square">
            <a:spAutoFit/>
          </a:bodyPr>
          <a:lstStyle/>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134</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)از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آسیب های جدی حضور افراطی در فضای مجازی بنا به نظر متخصصین روانشناسی، درون گرایی و انزواست. آیا این ضرر از مصادیق آسیب رسانی به خویش است که در صورت معتنابه بودن حرام باشد؟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ضرر معتنی به باشد، جائز نیست و تشخیص آن با مکلف </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است</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شماره استفتاء</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852621</a:t>
            </a:r>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تاریخ 28/12/1396)</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78927871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539750"/>
            <a:ext cx="8229600" cy="1143000"/>
          </a:xfrm>
        </p:spPr>
        <p:txBody>
          <a:bodyPr>
            <a:normAutofit/>
          </a:bodyPr>
          <a:lstStyle/>
          <a:p>
            <a:pPr lvl="0"/>
            <a:r>
              <a:rPr lang="en-US" sz="2400" dirty="0" smtClean="0">
                <a:latin typeface="Arial" pitchFamily="34" charset="0"/>
                <a:ea typeface="Times New Roman" pitchFamily="18" charset="0"/>
                <a:cs typeface="Arial" pitchFamily="34" charset="0"/>
              </a:rPr>
              <a:t/>
            </a:r>
            <a:br>
              <a:rPr lang="en-US" sz="2400" dirty="0" smtClean="0">
                <a:latin typeface="Arial" pitchFamily="34" charset="0"/>
                <a:ea typeface="Times New Roman" pitchFamily="18" charset="0"/>
                <a:cs typeface="Arial" pitchFamily="34" charset="0"/>
              </a:rPr>
            </a:br>
            <a:endParaRPr lang="fa-IR" dirty="0"/>
          </a:p>
        </p:txBody>
      </p:sp>
      <p:sp>
        <p:nvSpPr>
          <p:cNvPr id="53249" name="Rectangle 1"/>
          <p:cNvSpPr>
            <a:spLocks noGrp="1" noChangeArrowheads="1"/>
          </p:cNvSpPr>
          <p:nvPr>
            <p:ph idx="1"/>
          </p:nvPr>
        </p:nvSpPr>
        <p:spPr bwMode="auto">
          <a:xfrm>
            <a:off x="343317" y="818710"/>
            <a:ext cx="8685965" cy="50321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135</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براي به‌دست آوردن اطلاعات مورد تبادل در فضا مي‌توان از طريق ديش اطلاعات را گرفت؛ يعني ديتاها و يا بسته‌هاي اطلاعاتي را به‌دست آورد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اين موضوع، يعني جمع‌آوري اطلاعات و يا شنود با هدف تسلط بر روش‌هاي اطلاعاتي دشمن و يا اطلاع از رواج فساد توسط دشمن اتفاق مي‌افتد. بنابراين، اصل اين فعاليت چه حکمي 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در حال دفاع و پيشگيري از خطر دشمنان اشکال ندارد؛ امّا در غير اين موارد و براي به‌دست آوردن اطلاعات اشخاص يا گروه‌هايي که در حال جنگ نيستند، جايز نيست؛ مگر آنکه قاضي شرع ضرورت آن را احراز کند و، بالخصوص، حکم کند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(احکام فقهي جنگ الکترونيک ودفاع سايبري براساس فتاواي امام خامنه‌اي)</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56972866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3249">
                                            <p:txEl>
                                              <p:pRg st="0" end="0"/>
                                            </p:txEl>
                                          </p:spTgt>
                                        </p:tgtEl>
                                        <p:attrNameLst>
                                          <p:attrName>style.visibility</p:attrName>
                                        </p:attrNameLst>
                                      </p:cBhvr>
                                      <p:to>
                                        <p:strVal val="visible"/>
                                      </p:to>
                                    </p:set>
                                    <p:anim calcmode="lin" valueType="num">
                                      <p:cBhvr>
                                        <p:cTn id="7" dur="1000" fill="hold"/>
                                        <p:tgtEl>
                                          <p:spTgt spid="5324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3249">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3249">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5324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71600" y="953725"/>
            <a:ext cx="7290810" cy="4562788"/>
          </a:xfrm>
          <a:prstGeom prst="rect">
            <a:avLst/>
          </a:prstGeom>
        </p:spPr>
        <p:txBody>
          <a:bodyPr wrap="square">
            <a:spAutoFit/>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س136) آیا تدریس زنان برای بانوان در گروه های بسته ی فضای مجازی با احتمال این که برخی مردها با اکانت تقلبی وارد همین گروه ها می شوند یا برخی زنان فایل های صوتی برای مردها ارسال می کنند و در حالی که این برنانمه ها متعلق به کشورهای اسلامی نیست آیا جایز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ج)موارد مختلف است ؛ و در فرض سؤال فی نفسه اشکال ندارد.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88903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1560" y="233645"/>
            <a:ext cx="7650850" cy="6140142"/>
          </a:xfrm>
          <a:prstGeom prst="rect">
            <a:avLst/>
          </a:prstGeom>
        </p:spPr>
        <p:txBody>
          <a:bodyPr wrap="square">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س137) معیار تحقق سوق المسلمین چیست؟ و تحقیق آن در فروشگاه های اینترنتی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متولیان فروشگاه در فضای مجازی مسلمان باشند ، حکم سوق مسلمین را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س138) آیا بر والدین واجب است برای اینکه از طریق اینترنت و بازی های رایانه ای ، به فرزندان آنها آسیب های اخلاقی و اعتقادی وارد نشود ، اطلاعاتشان را درباره رایانه ، اینترنت و شبکه های اجتماعی زیاد کنند و در دوره های آموزشی شرکت کنند؟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ج)این کار فی نفسه واجب نیست اما به هر حال والدین باید به وظیفه شرعی خودشان در قبال فرزندان به درستی عمل کنند.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8985978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 calcmode="lin" valueType="num">
                                      <p:cBhvr>
                                        <p:cTn id="39" dur="1000" fill="hold"/>
                                        <p:tgtEl>
                                          <p:spTgt spid="4">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4">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4">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71600" y="953725"/>
            <a:ext cx="7290810" cy="3924151"/>
          </a:xfrm>
          <a:prstGeom prst="rect">
            <a:avLst/>
          </a:prstGeom>
        </p:spPr>
        <p:txBody>
          <a:bodyPr wrap="square">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س139)آیافرزند مجاز به تخریب ماهواره ای که پدرنصب نموده است می باشد؟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طور كلى استفاده حرام از ماهواره مطلقاً جايز نيست و استفاده حلال هم تابع قوانين و مقررات نظام جمهورى اسلامى است؛و در فرض سؤال اگر پدر و یا سایر اعضاء خانواده در امور حرام استفاده می نمایند و نهی از منکر هم اثری ندارد، از کار انداختن آن-نه تخریب- مانعی ندارد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(شماره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استفتاء،1132416؛تاریخ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22/5/1399)</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1391770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950" y="2184400"/>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س10 )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استفادة كاري از كانال‌هاي ماهواره‌اي گروه‌هاي ضدانقلاب جهت تأمين نيازمندي‌هاي اطلاعاتي چه حكمي دارد؟                                                                                   ج) فقط براي اشخاصي‌كه‌مأموريت‌دارند و در چارچوب‌مأموريت‌ و رفع‌نيازمندي‌ها معين آن هم بصورت‌محدود مانعي‌ندارد.</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14908334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91580" y="278650"/>
            <a:ext cx="7290810" cy="6140142"/>
          </a:xfrm>
          <a:prstGeom prst="rect">
            <a:avLst/>
          </a:prstGeom>
        </p:spPr>
        <p:txBody>
          <a:bodyPr wrap="square">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س140) آیا خرید اینترنت پر سرعت برای منزل (در حالی که با آن دسترسی به مطالب مفید و سایتهای منحرف و مستهجن راحت تر می شود) جایز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 صورتی که مفسده داشته و برای کارهای غیر اخلاقی استفاده شود، اشکال دارد (همان،13 / 11 / 93</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س141)حضورزنان ودختران درفضای مجازی وشبکه های اجتماعی ،مسنجرها ومانندآن ونیز اتاق های گفتگوی صوتی زنده وعمومی چه حکمی دارد؟                                                                                                                     ج)بارعایت مسائل شرعی اشکال ندارد ولی چنانچه موجب مفسده برای آنها ویاجنس مخالف شود،جایزنیست.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7657883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71600" y="953725"/>
            <a:ext cx="7290810" cy="5586145"/>
          </a:xfrm>
          <a:prstGeom prst="rect">
            <a:avLst/>
          </a:prstGeom>
        </p:spPr>
        <p:txBody>
          <a:bodyPr wrap="square">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س142) شخصی به تصاویر مستهجن در فضای مجازی نگاه می کند و اگر ما بخواهیم برای آگاهی از وضعیت وی ( که تا چه حد آلوده گناه است) وارد آن فضای مجازی شده و حواسمان باشد که چشممان به تصاویر مستهجن نخورد و پس از برخورد چشم با آن تصاویر سریعاً از آنجا خارج بشویم اما شهوت قهراً تحریک بشود چه حکمی دارد ؟ ( ورود به قصد تهیج شهوت نبوده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از اول بداند که چشمش به صورت اتفاقی به تصاویر مستهجن می افتد ، باید از ورود به فضای مجازی اجتناب کند و در غیر این صورت اگر اتفاقی نگاه افتاده و اتفاقی تحریک شده است ، اشکالی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6126752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71600" y="953725"/>
            <a:ext cx="7290810" cy="4562788"/>
          </a:xfrm>
          <a:prstGeom prst="rect">
            <a:avLst/>
          </a:prstGeom>
        </p:spPr>
        <p:txBody>
          <a:bodyPr wrap="square">
            <a:spAutoFit/>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س143) اگر عکس یکی از آشنایان مونث خود در فضای مجازی به اشتراک گذاشته باشیم و متوجه شده باشیم که قسمتی بالاتر از مچ دست که باید پوشانده شود در عکس معلوم است آیا باید عکس را پاک کنیم؟ ( امکان دیدن عکس توسط نامحرم نیز وجود دارد)                                                                                                                                        ج)قراردادن عکس های مذکور در فضای مجازی اگر مستلزم مفسده یا خوف وقوع در گناه نباشد اشکال ندارد.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65906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950" y="2184400"/>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a-IR" sz="4800" b="1" cap="all" dirty="0" smtClean="0">
                <a:ln w="0"/>
                <a:solidFill>
                  <a:srgbClr val="7030A0"/>
                </a:solidFill>
                <a:effectLst>
                  <a:reflection blurRad="12700" stA="50000" endPos="50000" dist="5000" dir="5400000" sy="-100000" rotWithShape="0"/>
                </a:effectLst>
                <a:cs typeface="B Nazanin" pitchFamily="2" charset="-78"/>
              </a:rPr>
              <a:t>منکرات </a:t>
            </a:r>
            <a:r>
              <a:rPr lang="fa-IR" sz="4800" b="1" cap="all" dirty="0">
                <a:ln w="0"/>
                <a:solidFill>
                  <a:srgbClr val="7030A0"/>
                </a:solidFill>
                <a:effectLst>
                  <a:reflection blurRad="12700" stA="50000" endPos="50000" dist="5000" dir="5400000" sy="-100000" rotWithShape="0"/>
                </a:effectLst>
                <a:cs typeface="B Nazanin" pitchFamily="2" charset="-78"/>
              </a:rPr>
              <a:t>در فضای مجازی</a:t>
            </a:r>
            <a:endParaRPr lang="en-US" sz="4800" b="1" cap="all" dirty="0">
              <a:ln w="0"/>
              <a:solidFill>
                <a:srgbClr val="7030A0"/>
              </a:solidFill>
              <a:effectLst>
                <a:reflection blurRad="12700" stA="50000" endPos="50000" dist="5000" dir="5400000" sy="-100000" rotWithShape="0"/>
              </a:effectLst>
              <a:cs typeface="B Nazanin" pitchFamily="2" charset="-78"/>
            </a:endParaRPr>
          </a:p>
        </p:txBody>
      </p:sp>
    </p:spTree>
    <p:extLst>
      <p:ext uri="{BB962C8B-B14F-4D97-AF65-F5344CB8AC3E}">
        <p14:creationId xmlns:p14="http://schemas.microsoft.com/office/powerpoint/2010/main" val="18708541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515" y="4059070"/>
            <a:ext cx="882098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spcBef>
                <a:spcPts val="600"/>
              </a:spcBef>
            </a:pPr>
            <a:r>
              <a:rPr lang="fa-IR" sz="2400" b="1" cap="all" dirty="0">
                <a:ln w="0"/>
                <a:solidFill>
                  <a:srgbClr val="7030A0"/>
                </a:solidFill>
                <a:effectLst>
                  <a:reflection blurRad="12700" stA="50000" endPos="50000" dist="5000" dir="5400000" sy="-100000" rotWithShape="0"/>
                </a:effectLst>
                <a:latin typeface="+mn-lt"/>
                <a:ea typeface="+mn-ea"/>
                <a:cs typeface="B Nazanin" pitchFamily="2" charset="-78"/>
              </a:rPr>
              <a:t>1)حضوردرفضای مجازی  </a:t>
            </a:r>
            <a:r>
              <a:rPr lang="fa-IR" sz="2400" b="1" cap="all" dirty="0" smtClean="0">
                <a:ln w="0"/>
                <a:solidFill>
                  <a:srgbClr val="7030A0"/>
                </a:solidFill>
                <a:effectLst>
                  <a:reflection blurRad="12700" stA="50000" endPos="50000" dist="5000" dir="5400000" sy="-100000" rotWithShape="0"/>
                </a:effectLst>
                <a:latin typeface="+mn-lt"/>
                <a:ea typeface="+mn-ea"/>
                <a:cs typeface="B Nazanin" pitchFamily="2" charset="-78"/>
              </a:rPr>
              <a:t>باوجودمفسده </a:t>
            </a:r>
            <a:r>
              <a:rPr lang="fa-IR" sz="2400" b="1" cap="all" dirty="0">
                <a:ln w="0"/>
                <a:solidFill>
                  <a:srgbClr val="7030A0"/>
                </a:solidFill>
                <a:effectLst>
                  <a:reflection blurRad="12700" stA="50000" endPos="50000" dist="5000" dir="5400000" sy="-100000" rotWithShape="0"/>
                </a:effectLst>
                <a:latin typeface="+mn-lt"/>
                <a:ea typeface="+mn-ea"/>
                <a:cs typeface="B Nazanin" pitchFamily="2" charset="-78"/>
              </a:rPr>
              <a:t>(مانند ترویج </a:t>
            </a:r>
            <a:r>
              <a:rPr lang="fa-IR" sz="2400" b="1" cap="all" dirty="0" smtClean="0">
                <a:ln w="0"/>
                <a:solidFill>
                  <a:srgbClr val="7030A0"/>
                </a:solidFill>
                <a:effectLst>
                  <a:reflection blurRad="12700" stA="50000" endPos="50000" dist="5000" dir="5400000" sy="-100000" rotWithShape="0"/>
                </a:effectLst>
                <a:latin typeface="+mn-lt"/>
                <a:ea typeface="+mn-ea"/>
                <a:cs typeface="B Nazanin" pitchFamily="2" charset="-78"/>
              </a:rPr>
              <a:t>فساد) </a:t>
            </a:r>
            <a:r>
              <a:rPr lang="fa-IR" sz="2400" b="1" cap="all" dirty="0">
                <a:ln w="0"/>
                <a:solidFill>
                  <a:srgbClr val="7030A0"/>
                </a:solidFill>
                <a:effectLst>
                  <a:reflection blurRad="12700" stA="50000" endPos="50000" dist="5000" dir="5400000" sy="-100000" rotWithShape="0"/>
                </a:effectLst>
                <a:latin typeface="+mn-lt"/>
                <a:ea typeface="+mn-ea"/>
                <a:cs typeface="B Nazanin" pitchFamily="2" charset="-78"/>
              </a:rPr>
              <a:t>و یا </a:t>
            </a:r>
            <a:r>
              <a:rPr lang="fa-IR" sz="2400" b="1" cap="all" dirty="0" smtClean="0">
                <a:ln w="0"/>
                <a:solidFill>
                  <a:srgbClr val="7030A0"/>
                </a:solidFill>
                <a:effectLst>
                  <a:reflection blurRad="12700" stA="50000" endPos="50000" dist="5000" dir="5400000" sy="-100000" rotWithShape="0"/>
                </a:effectLst>
                <a:latin typeface="+mn-lt"/>
                <a:ea typeface="+mn-ea"/>
                <a:cs typeface="B Nazanin" pitchFamily="2" charset="-78"/>
              </a:rPr>
              <a:t>خوف </a:t>
            </a:r>
            <a:r>
              <a:rPr lang="fa-IR" sz="2400" b="1" cap="all" dirty="0">
                <a:ln w="0"/>
                <a:solidFill>
                  <a:srgbClr val="7030A0"/>
                </a:solidFill>
                <a:effectLst>
                  <a:reflection blurRad="12700" stA="50000" endPos="50000" dist="5000" dir="5400000" sy="-100000" rotWithShape="0"/>
                </a:effectLst>
                <a:latin typeface="+mn-lt"/>
                <a:ea typeface="+mn-ea"/>
                <a:cs typeface="B Nazanin" pitchFamily="2" charset="-78"/>
              </a:rPr>
              <a:t>ارتکاب </a:t>
            </a:r>
            <a:r>
              <a:rPr lang="fa-IR" sz="2400" b="1" cap="all" dirty="0" smtClean="0">
                <a:ln w="0"/>
                <a:solidFill>
                  <a:srgbClr val="7030A0"/>
                </a:solidFill>
                <a:effectLst>
                  <a:reflection blurRad="12700" stA="50000" endPos="50000" dist="5000" dir="5400000" sy="-100000" rotWithShape="0"/>
                </a:effectLst>
                <a:latin typeface="+mn-lt"/>
                <a:ea typeface="+mn-ea"/>
                <a:cs typeface="B Nazanin" pitchFamily="2" charset="-78"/>
              </a:rPr>
              <a:t>گناه یاخلاف </a:t>
            </a:r>
            <a:r>
              <a:rPr lang="fa-IR" sz="2400" b="1" cap="all" dirty="0">
                <a:ln w="0"/>
                <a:solidFill>
                  <a:srgbClr val="7030A0"/>
                </a:solidFill>
                <a:effectLst>
                  <a:reflection blurRad="12700" stA="50000" endPos="50000" dist="5000" dir="5400000" sy="-100000" rotWithShape="0"/>
                </a:effectLst>
                <a:latin typeface="+mn-lt"/>
                <a:ea typeface="+mn-ea"/>
                <a:cs typeface="B Nazanin" pitchFamily="2" charset="-78"/>
              </a:rPr>
              <a:t>قوانین و مقررات </a:t>
            </a:r>
            <a:r>
              <a:rPr lang="fa-IR" sz="2400" b="1" cap="all" dirty="0" smtClean="0">
                <a:ln w="0"/>
                <a:solidFill>
                  <a:srgbClr val="7030A0"/>
                </a:solidFill>
                <a:effectLst>
                  <a:reflection blurRad="12700" stA="50000" endPos="50000" dist="5000" dir="5400000" sy="-100000" rotWithShape="0"/>
                </a:effectLst>
                <a:latin typeface="+mn-lt"/>
                <a:ea typeface="+mn-ea"/>
                <a:cs typeface="B Nazanin" pitchFamily="2" charset="-78"/>
              </a:rPr>
              <a:t>بودن</a:t>
            </a:r>
            <a:br>
              <a:rPr lang="fa-IR" sz="2400" b="1" cap="all" dirty="0" smtClean="0">
                <a:ln w="0"/>
                <a:solidFill>
                  <a:srgbClr val="7030A0"/>
                </a:solidFill>
                <a:effectLst>
                  <a:reflection blurRad="12700" stA="50000" endPos="50000" dist="5000" dir="5400000" sy="-100000" rotWithShape="0"/>
                </a:effectLst>
                <a:latin typeface="+mn-lt"/>
                <a:ea typeface="+mn-ea"/>
                <a:cs typeface="B Nazanin" pitchFamily="2" charset="-78"/>
              </a:rPr>
            </a:br>
            <a:r>
              <a:rPr lang="fa-IR" sz="2400" b="1" cap="all" dirty="0">
                <a:ln w="0"/>
                <a:solidFill>
                  <a:srgbClr val="7030A0"/>
                </a:solidFill>
                <a:effectLst>
                  <a:reflection blurRad="12700" stA="50000" endPos="50000" dist="5000" dir="5400000" sy="-100000" rotWithShape="0"/>
                </a:effectLst>
                <a:cs typeface="B Nazanin" pitchFamily="2" charset="-78"/>
              </a:rPr>
              <a:t>2)عضویت در کانال ها و گروه های مجازی که برعلیه نظام شایعه پراکنی نموده،یا محتوای غیردینی و غیراخلاقی دارند، وعضویت درآنها موجب ترویج و تقویت آنها می شود  </a:t>
            </a:r>
            <a:r>
              <a:rPr lang="fa-IR" sz="2400" b="1" cap="all" dirty="0" smtClean="0">
                <a:ln w="0"/>
                <a:solidFill>
                  <a:srgbClr val="7030A0"/>
                </a:solidFill>
                <a:effectLst>
                  <a:reflection blurRad="12700" stA="50000" endPos="50000" dist="5000" dir="5400000" sy="-100000" rotWithShape="0"/>
                </a:effectLst>
                <a:cs typeface="B Nazanin" pitchFamily="2" charset="-78"/>
              </a:rPr>
              <a:t>.</a:t>
            </a:r>
            <a:br>
              <a:rPr lang="fa-IR" sz="2400" b="1" cap="all" dirty="0" smtClean="0">
                <a:ln w="0"/>
                <a:solidFill>
                  <a:srgbClr val="7030A0"/>
                </a:solidFill>
                <a:effectLst>
                  <a:reflection blurRad="12700" stA="50000" endPos="50000" dist="5000" dir="5400000" sy="-100000" rotWithShape="0"/>
                </a:effectLst>
                <a:cs typeface="B Nazanin" pitchFamily="2" charset="-78"/>
              </a:rPr>
            </a:b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3) استفاده از برنامه هاي ماهواره باوجود مفاسده ویا خوف وقوع در حرام و گناه.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r>
            <a:b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b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4) خريد ، فروش ، نصب قطعات و راه‏اندازى و تعمير و فروش قطعات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ماهواره</a:t>
            </a:r>
            <a:b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b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5)ارتکاب معاصی مانندغیبت درفضای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r>
            <a:b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b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6) ارتباط بانامحرم اگر موجب مفسده باشد و یا خوف وقوع درحرام وجود داشته باشد</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r>
            <a:b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b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r>
            <a:b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b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r>
            <a:b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b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r>
            <a:b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br>
            <a:r>
              <a:rPr lang="en-US" sz="2400" b="1" cap="all" dirty="0">
                <a:ln w="0"/>
                <a:solidFill>
                  <a:srgbClr val="7030A0"/>
                </a:solidFill>
                <a:effectLst>
                  <a:reflection blurRad="12700" stA="50000" endPos="50000" dist="5000" dir="5400000" sy="-100000" rotWithShape="0"/>
                </a:effectLst>
                <a:cs typeface="B Nazanin" pitchFamily="2" charset="-78"/>
              </a:rPr>
              <a:t/>
            </a:r>
            <a:br>
              <a:rPr lang="en-US" sz="2400" b="1" cap="all" dirty="0">
                <a:ln w="0"/>
                <a:solidFill>
                  <a:srgbClr val="7030A0"/>
                </a:solidFill>
                <a:effectLst>
                  <a:reflection blurRad="12700" stA="50000" endPos="50000" dist="5000" dir="5400000" sy="-100000" rotWithShape="0"/>
                </a:effectLst>
                <a:cs typeface="B Nazanin" pitchFamily="2" charset="-78"/>
              </a:rPr>
            </a:br>
            <a:r>
              <a:rPr lang="fa-IR" sz="2400" b="1" cap="all" dirty="0" smtClean="0">
                <a:ln w="0"/>
                <a:solidFill>
                  <a:srgbClr val="7030A0"/>
                </a:solidFill>
                <a:effectLst>
                  <a:reflection blurRad="12700" stA="50000" endPos="50000" dist="5000" dir="5400000" sy="-100000" rotWithShape="0"/>
                </a:effectLst>
                <a:latin typeface="+mn-lt"/>
                <a:ea typeface="+mn-ea"/>
                <a:cs typeface="B Nazanin" pitchFamily="2" charset="-78"/>
              </a:rPr>
              <a:t/>
            </a:r>
            <a:br>
              <a:rPr lang="fa-IR" sz="2400" b="1" cap="all" dirty="0" smtClean="0">
                <a:ln w="0"/>
                <a:solidFill>
                  <a:srgbClr val="7030A0"/>
                </a:solidFill>
                <a:effectLst>
                  <a:reflection blurRad="12700" stA="50000" endPos="50000" dist="5000" dir="5400000" sy="-100000" rotWithShape="0"/>
                </a:effectLst>
                <a:latin typeface="+mn-lt"/>
                <a:ea typeface="+mn-ea"/>
                <a:cs typeface="B Nazanin" pitchFamily="2" charset="-78"/>
              </a:rPr>
            </a:br>
            <a:endParaRPr lang="en-US" sz="2400" b="1" cap="all" dirty="0">
              <a:ln w="0"/>
              <a:solidFill>
                <a:srgbClr val="7030A0"/>
              </a:solidFill>
              <a:effectLst>
                <a:reflection blurRad="12700" stA="50000" endPos="50000" dist="5000" dir="5400000" sy="-100000" rotWithShape="0"/>
              </a:effectLst>
              <a:latin typeface="+mn-lt"/>
              <a:ea typeface="+mn-ea"/>
              <a:cs typeface="B Nazanin" pitchFamily="2" charset="-78"/>
            </a:endParaRPr>
          </a:p>
        </p:txBody>
      </p:sp>
    </p:spTree>
    <p:extLst>
      <p:ext uri="{BB962C8B-B14F-4D97-AF65-F5344CB8AC3E}">
        <p14:creationId xmlns:p14="http://schemas.microsoft.com/office/powerpoint/2010/main" val="18129779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3525" y="1043735"/>
            <a:ext cx="9144000" cy="554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ct val="1500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71500" y="413665"/>
            <a:ext cx="8918975" cy="7386638"/>
          </a:xfrm>
          <a:prstGeom prst="rect">
            <a:avLst/>
          </a:prstGeom>
        </p:spPr>
        <p:txBody>
          <a:bodyPr wrap="square">
            <a:spAutoFit/>
          </a:bodyPr>
          <a:lstStyle/>
          <a:p>
            <a:pPr algn="ctr" rtl="1">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7)راه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اندازی گروه ویاکانال خانوادگی درشبکه مجازی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باوجود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مفسده و یا خوف ارتکاب گناه </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8)چت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کردن باجنس مخالف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درمباحث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دینی ومذهبی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چنانچه منشأ فسادشودوصحبتها تحریک کننده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باشد. </a:t>
            </a:r>
          </a:p>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9) ورود  زن به فضای مجازی، چنانچه موجب تضییع حق شوهر و یا تصرف در اموال او شود.</a:t>
            </a:r>
          </a:p>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10) تهیه رایانه و اینترنت برای کودکان باوجودمفسده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p>
          <a:p>
            <a:pPr algn="ctr" rtl="1">
              <a:lnSpc>
                <a:spcPct val="150000"/>
              </a:lnSpc>
            </a:pP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11)استفاده از شبکه های اجتماعی  که موجب طلاق و جدایی زن و شوهر شود </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12) دیدن فیلمهای مستهجن توسط زن وشوهر  که موجب تحریک شهوت شود. </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13) استفاده از فضای مجازی، شبکه های اجتماعی و بازیهای اینترنتی که موجب اذیت و آزار والدین شود، </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14623180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500" y="0"/>
            <a:ext cx="8820980" cy="4558875"/>
          </a:xfrm>
        </p:spPr>
        <p:txBody>
          <a:bodyPr>
            <a:noAutofit/>
          </a:bodyPr>
          <a:lstStyle/>
          <a:p>
            <a:pPr marL="0" indent="0" algn="ctr">
              <a:lnSpc>
                <a:spcPct val="150000"/>
              </a:lnSpc>
              <a:buNone/>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14) خرید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اینترنت پر سرعت برای منزل ،در صورتی که مفسده داشته و برای کارهای غیر اخلاقی استفاده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شود.</a:t>
            </a:r>
          </a:p>
          <a:p>
            <a:pPr marL="0" indent="0" algn="ctr">
              <a:lnSpc>
                <a:spcPct val="150000"/>
              </a:lnSpc>
              <a:buNone/>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15)حضورزنان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ودختران درفضای مجازی وشبکه های اجتماعی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ونیز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اتاق های گفتگوی صوتی زنده وعمومی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باوجودموجب مفسده</a:t>
            </a:r>
          </a:p>
          <a:p>
            <a:pPr marL="0" indent="0" algn="ctr">
              <a:lnSpc>
                <a:spcPct val="150000"/>
              </a:lnSpc>
              <a:buNone/>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16)دیدن تصاویر برهنه ای که شهوت برانگیز و مقدمه ای برای ارتکاب گناه است.                                                                                                                                                                    17) نگاه کردن به تصاویر مستهجن که منجر به تحریک شهوت شود و یا خوف ارتکاب گناه و مفسده داشته باشد</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p>
          <a:p>
            <a:pPr marL="0" indent="0" algn="ctr">
              <a:lnSpc>
                <a:spcPct val="150000"/>
              </a:lnSpc>
              <a:buNone/>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18)تولید ، خرید ، فروش و اجاره فیلم ها یی که در بردارنده تصاویر مهیج شهوت و موجب انحراف و فساد باشدو یا مشتمل بر غنا و موسیقی لهوی مناسب با مجالس لهو و گناه باشد</a:t>
            </a:r>
            <a:endParaRPr 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263722455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5" end="5"/>
                                            </p:txEl>
                                          </p:spTgt>
                                        </p:tgtEl>
                                        <p:attrNameLst>
                                          <p:attrName>style.visibility</p:attrName>
                                        </p:attrNameLst>
                                      </p:cBhvr>
                                      <p:to>
                                        <p:strVal val="visible"/>
                                      </p:to>
                                    </p:set>
                                    <p:animEffect transition="in" filter="wipe(down)">
                                      <p:cBhvr>
                                        <p:cTn id="79" dur="580">
                                          <p:stCondLst>
                                            <p:cond delay="0"/>
                                          </p:stCondLst>
                                        </p:cTn>
                                        <p:tgtEl>
                                          <p:spTgt spid="3">
                                            <p:txEl>
                                              <p:pRg st="5" end="5"/>
                                            </p:txEl>
                                          </p:spTgt>
                                        </p:tgtEl>
                                      </p:cBhvr>
                                    </p:animEffect>
                                    <p:anim calcmode="lin" valueType="num">
                                      <p:cBhvr>
                                        <p:cTn id="80"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5" end="5"/>
                                            </p:txEl>
                                          </p:spTgt>
                                        </p:tgtEl>
                                      </p:cBhvr>
                                      <p:to x="100000" y="60000"/>
                                    </p:animScale>
                                    <p:animScale>
                                      <p:cBhvr>
                                        <p:cTn id="86" dur="166" decel="50000">
                                          <p:stCondLst>
                                            <p:cond delay="676"/>
                                          </p:stCondLst>
                                        </p:cTn>
                                        <p:tgtEl>
                                          <p:spTgt spid="3">
                                            <p:txEl>
                                              <p:pRg st="5" end="5"/>
                                            </p:txEl>
                                          </p:spTgt>
                                        </p:tgtEl>
                                      </p:cBhvr>
                                      <p:to x="100000" y="100000"/>
                                    </p:animScale>
                                    <p:animScale>
                                      <p:cBhvr>
                                        <p:cTn id="87" dur="26">
                                          <p:stCondLst>
                                            <p:cond delay="1312"/>
                                          </p:stCondLst>
                                        </p:cTn>
                                        <p:tgtEl>
                                          <p:spTgt spid="3">
                                            <p:txEl>
                                              <p:pRg st="5" end="5"/>
                                            </p:txEl>
                                          </p:spTgt>
                                        </p:tgtEl>
                                      </p:cBhvr>
                                      <p:to x="100000" y="80000"/>
                                    </p:animScale>
                                    <p:animScale>
                                      <p:cBhvr>
                                        <p:cTn id="88" dur="166" decel="50000">
                                          <p:stCondLst>
                                            <p:cond delay="1338"/>
                                          </p:stCondLst>
                                        </p:cTn>
                                        <p:tgtEl>
                                          <p:spTgt spid="3">
                                            <p:txEl>
                                              <p:pRg st="5" end="5"/>
                                            </p:txEl>
                                          </p:spTgt>
                                        </p:tgtEl>
                                      </p:cBhvr>
                                      <p:to x="100000" y="100000"/>
                                    </p:animScale>
                                    <p:animScale>
                                      <p:cBhvr>
                                        <p:cTn id="89" dur="26">
                                          <p:stCondLst>
                                            <p:cond delay="1642"/>
                                          </p:stCondLst>
                                        </p:cTn>
                                        <p:tgtEl>
                                          <p:spTgt spid="3">
                                            <p:txEl>
                                              <p:pRg st="5" end="5"/>
                                            </p:txEl>
                                          </p:spTgt>
                                        </p:tgtEl>
                                      </p:cBhvr>
                                      <p:to x="100000" y="90000"/>
                                    </p:animScale>
                                    <p:animScale>
                                      <p:cBhvr>
                                        <p:cTn id="90" dur="166" decel="50000">
                                          <p:stCondLst>
                                            <p:cond delay="1668"/>
                                          </p:stCondLst>
                                        </p:cTn>
                                        <p:tgtEl>
                                          <p:spTgt spid="3">
                                            <p:txEl>
                                              <p:pRg st="5" end="5"/>
                                            </p:txEl>
                                          </p:spTgt>
                                        </p:tgtEl>
                                      </p:cBhvr>
                                      <p:to x="100000" y="100000"/>
                                    </p:animScale>
                                    <p:animScale>
                                      <p:cBhvr>
                                        <p:cTn id="91" dur="26">
                                          <p:stCondLst>
                                            <p:cond delay="1808"/>
                                          </p:stCondLst>
                                        </p:cTn>
                                        <p:tgtEl>
                                          <p:spTgt spid="3">
                                            <p:txEl>
                                              <p:pRg st="5" end="5"/>
                                            </p:txEl>
                                          </p:spTgt>
                                        </p:tgtEl>
                                      </p:cBhvr>
                                      <p:to x="100000" y="95000"/>
                                    </p:animScale>
                                    <p:animScale>
                                      <p:cBhvr>
                                        <p:cTn id="92" dur="166" decel="50000">
                                          <p:stCondLst>
                                            <p:cond delay="1834"/>
                                          </p:stCondLst>
                                        </p:cTn>
                                        <p:tgtEl>
                                          <p:spTgt spid="3">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4800"/>
              </a:lnSpc>
              <a:defRPr/>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06516" y="692150"/>
            <a:ext cx="8775974" cy="6555641"/>
          </a:xfrm>
          <a:prstGeom prst="rect">
            <a:avLst/>
          </a:prstGeom>
        </p:spPr>
        <p:txBody>
          <a:bodyPr wrap="square">
            <a:spAutoFit/>
          </a:bodyPr>
          <a:lstStyle/>
          <a:p>
            <a:pPr algn="ctr">
              <a:lnSpc>
                <a:spcPct val="150000"/>
              </a:lnSpc>
            </a:pP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19)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مشاهده فیلم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های در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بردارنده اهانت به مقدسات جمهوری اسلامی و مقام معظم رهبری </a:t>
            </a:r>
            <a:endPar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a:lnSpc>
                <a:spcPct val="150000"/>
              </a:lnSpc>
            </a:pP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20)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دیدن عکس، فیلم و خواندن داستان های مستهجن و تحریک آمیز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ونیز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خواندن مطالب و اشعار مبتذل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مهیج شهوت</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21)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نگاه كردن به تصاوير زنان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نامحرم از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روي لذت و خوف افتادن به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گناه</a:t>
            </a:r>
          </a:p>
          <a:p>
            <a:pPr algn="ctr" rtl="1">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22</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نگاه کردن به آمیزش حیوانات درفضای مجازی بافرض تحریک شهوت و یا ترتب مفسده  </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23)مشاهده فیلمهای مبتذل بابازی زنان غیر مسلمان که غالباشهوت انگیز ومقدمه ارتکاب گناه است.</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5111773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1"/>
            <a:endParaRPr lang="en-US" sz="2400" dirty="0"/>
          </a:p>
        </p:txBody>
      </p:sp>
      <p:sp>
        <p:nvSpPr>
          <p:cNvPr id="3" name="Rectangle 2"/>
          <p:cNvSpPr/>
          <p:nvPr/>
        </p:nvSpPr>
        <p:spPr>
          <a:xfrm>
            <a:off x="431540" y="368660"/>
            <a:ext cx="8595955" cy="7294305"/>
          </a:xfrm>
          <a:prstGeom prst="rect">
            <a:avLst/>
          </a:prstGeom>
        </p:spPr>
        <p:txBody>
          <a:bodyPr wrap="square">
            <a:spAutoFit/>
          </a:bodyPr>
          <a:lstStyle/>
          <a:p>
            <a:pPr algn="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24)تبلیغ ،انتشار واشاعه مطالب گناه آلود اشاعه درگروهها وکانالها</a:t>
            </a:r>
          </a:p>
          <a:p>
            <a:pPr algn="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25) طرح  مطالبی که موجب بدنام شدن وتضعيف نظام جمهورى اسلامى شود</a:t>
            </a:r>
            <a:r>
              <a:rPr lang="fa-IR" sz="1600" dirty="0"/>
              <a:t>. </a:t>
            </a:r>
            <a:endParaRPr lang="fa-IR" sz="1600" dirty="0" smtClean="0"/>
          </a:p>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26) لایک عکس افراد بی حجاب در شبکه های اجتماعی، که تأیید و ترویج باطل و گناه محسوب شود.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27)تبلیغ وترویج شبکه های اجتماعی خارجی اگرخلاف قانون ویا موجب تقویت دشمنان شودویامفسده دارباشد ویازمینه فسادرافراهم کند.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28)دعوت و تشویق دیگران به محتویات مستهجن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p>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29</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انتشار تصاویربی حجاب باانگیزه تضعیف فرهنگ حجاب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p>
          <a:p>
            <a:pPr algn="ctr" rtl="1">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30)استفاده ازفیلترشکن وورود به سایتهای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فیلترشده</a:t>
            </a:r>
          </a:p>
          <a:p>
            <a:pPr algn="ctr" rtl="1">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31) تعرض به حریم خصوصی دیگران از طریق فضای مجازی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r" rtl="1">
              <a:lnSpc>
                <a:spcPct val="150000"/>
              </a:lnSpc>
            </a:pPr>
            <a:r>
              <a:rPr lang="fa-IR" sz="1600" dirty="0" smtClean="0"/>
              <a:t>                                                                                                    </a:t>
            </a:r>
            <a:endParaRPr lang="fa-IR" sz="1600" dirty="0"/>
          </a:p>
        </p:txBody>
      </p:sp>
    </p:spTree>
    <p:extLst>
      <p:ext uri="{BB962C8B-B14F-4D97-AF65-F5344CB8AC3E}">
        <p14:creationId xmlns:p14="http://schemas.microsoft.com/office/powerpoint/2010/main" val="12008845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161510" y="323655"/>
            <a:ext cx="8910990" cy="7848302"/>
          </a:xfrm>
          <a:prstGeom prst="rect">
            <a:avLst/>
          </a:prstGeom>
        </p:spPr>
        <p:txBody>
          <a:bodyPr wrap="square">
            <a:spAutoFit/>
          </a:bodyPr>
          <a:lstStyle/>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32)استفاده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ازوای فای دیگران بدون اذن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آنها</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33)تغییردادن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اطلاعات شخصی افرادبه منظور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سرگرمی</a:t>
            </a:r>
          </a:p>
          <a:p>
            <a:pPr algn="ctr" rtl="1">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34) استفاده از کتاب­های </a:t>
            </a:r>
            <a:r>
              <a:rPr lang="en-US"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PDF</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ایرانی و خارجی که در اینترنت موجود است بدون اجازه و بدون کسب رضایت وبدون پرداخت حق وحقوق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متصدیان</a:t>
            </a:r>
          </a:p>
          <a:p>
            <a:pPr algn="ctr" rtl="1">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35) شکستن قفل س دی وتکثیرآن ونیز استفاده وخرید وفروش سی دی تکثیرشده  بدون اجازه ناشر اصلی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36)تکثیر برنامه های یارانه ای تولید شده توسط مسلمانان ویاکفارذمی، بدون رعایت حقوق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صاحبان</a:t>
            </a:r>
          </a:p>
          <a:p>
            <a:pPr algn="ctr" rtl="1">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37) تجسس درایمیل افراد خارج از حدود و ضوابط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قانوني</a:t>
            </a:r>
          </a:p>
          <a:p>
            <a:pPr algn="ctr" rtl="1">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38) سرک کشیدن در لپ تاپ و گوشی </a:t>
            </a:r>
            <a:r>
              <a:rPr lang="fa-IR" sz="2400" b="1">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دیگران </a:t>
            </a:r>
            <a:r>
              <a:rPr lang="fa-IR" sz="2400" b="1"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400" dirty="0"/>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91524743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55095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س11)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در مناطق مرزي كشور بخصوص مناطق جنوبي ازطرفي تلويزيون جمهوري اسلامي آنتن دهي مناسبي ندارد و از طرفي تلويزيون كشورهاي خارجي بخصوص كشورهاي حاشيه خليج فارس به خوبي دريافت مي گردد كه خود اين مسئله باعث گرايش افراد به آن مي شود و اثرات مخرب زيادي در پي دارد.آيانصب آنتن وتنظيم آن روي شبكه هاي داخلي كه بنا به نظر كارشناسان قفل آن روي شبكه هاي داخلي امكان پذيرمي باشدبراي پاسداران مجاز است يا خير</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a:t>
            </a:r>
            <a:b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 عمل برخلاف قانون جايز نيست و در مورد مذكور بنابر ضرورت تبليغات مي تواند دستورالعمل اجرائي تهيه نموده و با تضمن كنترل و امكان قفل نمودن از مراجع مسئول اخذ مجوز كرده و بعنوان يك امر قانوني اقدام نمايند.                                                                   </a:t>
            </a:r>
            <a:r>
              <a:rPr lang="fa-IR" sz="4000" dirty="0"/>
              <a:t>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29008619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96524" y="323655"/>
            <a:ext cx="8685965" cy="3877985"/>
          </a:xfrm>
          <a:prstGeom prst="rect">
            <a:avLst/>
          </a:prstGeom>
        </p:spPr>
        <p:txBody>
          <a:bodyPr wrap="square">
            <a:spAutoFit/>
          </a:bodyPr>
          <a:lstStyle/>
          <a:p>
            <a:pPr algn="ctr" rtl="1">
              <a:lnSpc>
                <a:spcPct val="150000"/>
              </a:lnSpc>
            </a:pP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39)تجسس در کار دیگران و یا تحقیق دراعمال و رفتار کارمندان برای کشف اسرار آنان در خارج از حدود و ضوابط قانونی </a:t>
            </a:r>
            <a:endPar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40)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شرکت در مسابقات اینترنتی </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وپرداخت جوائز بادریافت پول از بازنده  وپرداخت به برنده</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41)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مشارکت در بازاریابی شبکه </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ای بافرض خلاف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قوانين و مقررات </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نظام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مقدس جمهورى اسلامى </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بودن.</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42)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خرید </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نرم افزارهای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دشمنان که به نحوی کمک به </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آنهامحسوب شودتحت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عنوان«اعانه ی ظالم</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a:p>
            <a:pPr algn="ctr" rtl="1">
              <a:lnSpc>
                <a:spcPct val="150000"/>
              </a:lnSpc>
            </a:pP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43)تعمیرسیستم های مخابراتی بدون داشتن تخصص لازم وکافی</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4913843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KHAMENEI"/>
          <p:cNvPicPr>
            <a:picLocks noGrp="1" noChangeAspect="1" noChangeArrowheads="1"/>
          </p:cNvPicPr>
          <p:nvPr>
            <p:ph idx="1"/>
          </p:nvPr>
        </p:nvPicPr>
        <p:blipFill>
          <a:blip r:embed="rId2" cstate="print"/>
          <a:srcRect/>
          <a:stretch>
            <a:fillRect/>
          </a:stretch>
        </p:blipFill>
        <p:spPr bwMode="auto">
          <a:xfrm>
            <a:off x="2057400" y="153798"/>
            <a:ext cx="5003800" cy="5972366"/>
          </a:xfrm>
          <a:prstGeom prst="rect">
            <a:avLst/>
          </a:prstGeom>
          <a:noFill/>
          <a:ln w="9525">
            <a:noFill/>
            <a:miter lim="800000"/>
            <a:headEnd/>
            <a:tailEnd/>
          </a:ln>
        </p:spPr>
      </p:pic>
    </p:spTree>
    <p:extLst>
      <p:ext uri="{BB962C8B-B14F-4D97-AF65-F5344CB8AC3E}">
        <p14:creationId xmlns:p14="http://schemas.microsoft.com/office/powerpoint/2010/main" val="3590049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1570" y="1310009"/>
            <a:ext cx="6578600" cy="4154984"/>
          </a:xfrm>
          <a:prstGeom prst="rect">
            <a:avLst/>
          </a:prstGeom>
        </p:spPr>
        <p:txBody>
          <a:bodyPr wrap="square">
            <a:spAutoFit/>
          </a:bodyPr>
          <a:lstStyle/>
          <a:p>
            <a:pPr algn="r"/>
            <a:r>
              <a:rPr lang="en-US"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 </a:t>
            </a:r>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تعجیل</a:t>
            </a:r>
            <a:r>
              <a:rPr lang="fa-IR" sz="8800" dirty="0" smtClean="0">
                <a:latin typeface="IranNastaliq" pitchFamily="18" charset="0"/>
                <a:cs typeface="IranNastaliq" pitchFamily="18" charset="0"/>
              </a:rPr>
              <a:t> </a:t>
            </a:r>
          </a:p>
          <a:p>
            <a:r>
              <a:rPr lang="fa-IR" sz="8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IranNastaliq" pitchFamily="18" charset="0"/>
                <a:cs typeface="IranNastaliq" pitchFamily="18" charset="0"/>
              </a:rPr>
              <a:t>درفرج امام زمان ارواحنا له الفداء </a:t>
            </a:r>
          </a:p>
          <a:p>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صلوات</a:t>
            </a:r>
            <a:r>
              <a:rPr lang="fa-IR" sz="8800" dirty="0" smtClean="0">
                <a:latin typeface="IranNastaliq" pitchFamily="18" charset="0"/>
                <a:cs typeface="IranNastaliq" pitchFamily="18" charset="0"/>
              </a:rPr>
              <a:t> </a:t>
            </a:r>
            <a:endParaRPr lang="fa-IR" sz="8800" dirty="0"/>
          </a:p>
        </p:txBody>
      </p:sp>
    </p:spTree>
    <p:extLst>
      <p:ext uri="{BB962C8B-B14F-4D97-AF65-F5344CB8AC3E}">
        <p14:creationId xmlns:p14="http://schemas.microsoft.com/office/powerpoint/2010/main" val="268538666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18710"/>
            <a:ext cx="8883650"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spcBef>
                <a:spcPct val="20000"/>
              </a:spcBef>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تهیه وتنظیم:</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محمدحسین منتظری </a:t>
            </a:r>
            <a:r>
              <a:rPr lang="fa-IR" sz="24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4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آبان ماه 1399</a:t>
            </a: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292107895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2"/>
                                        </p:tgtEl>
                                        <p:attrNameLst>
                                          <p:attrName>fillcolor</p:attrName>
                                        </p:attrNameLst>
                                      </p:cBhvr>
                                      <p:to>
                                        <a:schemeClr val="accent2"/>
                                      </p:to>
                                    </p:animClr>
                                    <p:set>
                                      <p:cBhvr>
                                        <p:cTn id="7" dur="2000" fill="hold"/>
                                        <p:tgtEl>
                                          <p:spTgt spid="2"/>
                                        </p:tgtEl>
                                        <p:attrNameLst>
                                          <p:attrName>fill.type</p:attrName>
                                        </p:attrNameLst>
                                      </p:cBhvr>
                                      <p:to>
                                        <p:strVal val="solid"/>
                                      </p:to>
                                    </p:set>
                                    <p:set>
                                      <p:cBhvr>
                                        <p:cTn id="8" dur="2000"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753925"/>
            <a:ext cx="855095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س12)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استفاده از ماهواره براي تقويت شبكه هاي ايران چه حكمي دارد؟</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دستگاه آنتن ماهواره‏اي از اين جهت كه صرفاً وسيله‏اي براي دريافت برنامه‏هاي تلويزيوني است كه هم برنامه‏هاي حلال دارد و هم برنامه‏هاي حرام، حكم آلات مشترك را دارد، لذا خريد و فروش و نگهداري آن براي استفاده در امور حرام، حرام است و براي استفاده‏هاي حلال جايز است، ولي چون اين وسيله براي كسي كه آن را در اختيار دارد زمينه دريافت برنامه‏هاي حرام را كاملًا فراهم مي‏كند و گاهي نگهداري آن، مفاسد ديگري را نيز در بر دارد، خريد و نگهداري آن جايز نيست، مگر براي كسي كه به خودش مطمئن است كه استفاده حرام از آن نمي‏كند و بر تهيه و نگهداري آن در خانه‏اش مفسده‏اي هم مترتّب نمي‏شود، لكن اگر قانوني در اين مورد وجود داشته باشد بايد مراعات گردد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6946996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55095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با توجه به پاسخ ارائه شده توجه به چند نكته ضروري است.</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1)اگر ماهواره مورد اشاره در پرسش، فقط براي تقويت شبكه هاي ايران باشد و قابليت استفاده از شبكه هاي مفسده انگيز جهاني را نداشته باشد، هيچ اشكالي ندارد.                                                                                                       </a:t>
            </a:r>
            <a: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2) اگر قابل استفاده براي شبكه هاي مفسده انگيز هم باشد اين چند صورت دارد.                                                            الف: اگر به خودش مطمئن نباشد و شايد استفاده حرام از آن بكند در اين صورت حرام است.                                    </a:t>
            </a:r>
            <a: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ب: اگر بر تهيه و نگهداري آن در خانه‏اش مفسده‏اي مترتّب باشد در اين صورت نيز حرام است.                                          </a:t>
            </a:r>
            <a: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 امّا اگر كسي به خودش مطمئن باشد كه استفاده حرام از آن نمي‏كند و بر تهيه و نگهداري آن در خانه‏اش مفسده‏اي هم مترتّب نمي‏شود اشكالي ندارد.                                                                                                                       3) همه اين ها در صورتي است كه از نظر قانوني در اين مورد منعي وجود نداشته باشد، امّا اگر از نظر قانون منعي وجود داشته باشد بايد مراعات گردد</a:t>
            </a:r>
            <a: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a:t>
            </a:r>
            <a:b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(أجوبة الاستفتاءات ، س 1212.)</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1930179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525" y="2888940"/>
            <a:ext cx="86409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س13)آیادختری که باحجاب کامل درفضای مجازی مشغول فعالیت فرهنگی است ،کارصحیحی انجام می دهد؛نظررهبری چیست؟</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ج)فعالیت فرهنگی درفضای مجازی بخودی خود اشکالی ندارد.</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4000" dirty="0" smtClean="0"/>
              <a:t>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2021834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55095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س14) استفتائی ازدفتر حضرت آقاشده بود نسبت به فعالیت درفضای مجازی بااستفاده از فیلترشکن که درپاسخ گفته شده جایز نیست الان سوال درمتن جامعه ونیز طلاب بوجود آمده است که چطور حضرت آقاتوصیه شدید به فعالیت درفضای مجازی دارند،باتوجه به این استفتاء آیا جمع نقیضین نیست؟                                                                               ج)به طور کلی استفاده از فضای مجازی اگر مستلزم مفسده (مانند ترویج فساد ، نشر اکاذیب و مطالب باطل، ضرر به اسلام و مسلمین) بوده و یا خوف ارتکاب گناه باشد ویاموجب تقویت دشمنان اسلام ومسلمین شود یا خلاف قوانین و مقررات نظام جمهوری اسلامی باشد جایز نیست ونیزبطورکلی استفاده ازفیلتر شکن ومانندآن تابع قوانین ومقررات نظام جمهوری اسلامی می باشد وتخلف ازمقررات جایز نیست .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28345567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 descr="albasmala"/>
          <p:cNvPicPr>
            <a:picLocks noChangeAspect="1" noChangeArrowheads="1"/>
          </p:cNvPicPr>
          <p:nvPr/>
        </p:nvPicPr>
        <p:blipFill>
          <a:blip r:embed="rId3" cstate="print"/>
          <a:srcRect/>
          <a:stretch>
            <a:fillRect/>
          </a:stretch>
        </p:blipFill>
        <p:spPr bwMode="auto">
          <a:xfrm>
            <a:off x="1447800" y="1371600"/>
            <a:ext cx="6578600" cy="320040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55095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س15)باتوجه به اینکه گاهی درفضای مجازی  گروه های دوستانه ای تشکیل می شود جهت تبادل تجربیات آشپزی وتنوع درپخت وپز واعضاء عکس غذاهای تهیه شده خودشان رادرگروه قرار می دهند ،این اقدام چه حکمی دارد؟آیاخوردن آن غذاکراهت ندارد؟</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ج)بارگزاری عکس غذای خود درفضای مجازی وخوردن آن غذافی نفسه اشکالی ندارد.</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254112016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س16)باتوجه به صحبت حضرت آقادرموردقوی شدن درفضای مجازی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واینکه فضای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مجازی رابرای دشمن ناامن کنید آیامی توان برای عمل به این فرمایشات ازپیام رسان های غربی استفاده کرد یانباید استفاده کرد؟</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ج)به طور کلی استفاده از فضای مجازی اگر مستلزم مفسده (مانند ترویج فساد ، نشر اکاذیب و مطالب باطل، ضرر به اسلام و مسلمین) بوده و یا خوف ارتکاب گناه باشد ویاموجب تقویت دشمنان اسلام ومسلمین شود یا خلاف قوانین و مقررات نظام جمهوری اسلامی باشد جایز نیست  وتشخیص موضوع برعهده مکلف است.   </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38111395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173998" y="188640"/>
            <a:ext cx="8802470" cy="2215991"/>
          </a:xfrm>
          <a:prstGeom prst="rect">
            <a:avLst/>
          </a:prstGeom>
        </p:spPr>
        <p:txBody>
          <a:bodyPr wrap="square">
            <a:spAutoFit/>
          </a:bodyPr>
          <a:lstStyle/>
          <a:p>
            <a:pPr algn="ctr" rtl="1">
              <a:lnSpc>
                <a:spcPct val="150000"/>
              </a:lnSpc>
            </a:pPr>
            <a:r>
              <a:rPr lang="fa-IR"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فصل </a:t>
            </a:r>
            <a:r>
              <a:rPr lang="fa-IR" sz="4800" b="1" cap="all"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دوم:</a:t>
            </a:r>
          </a:p>
          <a:p>
            <a:pPr algn="ctr" rtl="1">
              <a:lnSpc>
                <a:spcPct val="150000"/>
              </a:lnSpc>
            </a:pPr>
            <a:r>
              <a:rPr lang="fa-IR" sz="4800" b="1" cap="all"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ازفضای </a:t>
            </a:r>
            <a:r>
              <a:rPr lang="fa-IR"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حقیقی تامجازی                               </a:t>
            </a:r>
            <a:endParaRPr lang="en-US"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2874257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en-US" b="1" dirty="0"/>
              <a:t> </a:t>
            </a:r>
            <a:r>
              <a:rPr lang="fa-IR"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حکم قرآن درلوح فشرده </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س17)قرآنی که به صورت متن یا صوت ویا تصویر دریک لوح فشرده ویاحافظه گوشی همراه می باشد،آیاحکم قرآن رادارد؟</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ج)حکم قرآن راندارد.</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5799241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173998" y="188640"/>
            <a:ext cx="8802470" cy="5863144"/>
          </a:xfrm>
          <a:prstGeom prst="rect">
            <a:avLst/>
          </a:prstGeom>
        </p:spPr>
        <p:txBody>
          <a:bodyPr wrap="square">
            <a:spAutoFit/>
          </a:bodyPr>
          <a:lstStyle/>
          <a:p>
            <a:pPr algn="ctr" rtl="1">
              <a:lnSpc>
                <a:spcPct val="150000"/>
              </a:lnSpc>
            </a:pP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1-غیبت </a:t>
            </a: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ودیگرگناهان درفضای مجازی وتفاوت باحقیقی</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r>
            <a:b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b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18</a:t>
            </a: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r>
              <a:rPr lang="fa-IR" dirty="0"/>
              <a:t> </a:t>
            </a: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حکم غیبت درمواردی چون ذکردرنوشته،وبلاگ یاضبظ صوت وتصویر وانتقال آن چیست؟                                    </a:t>
            </a:r>
            <a:endPar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ج)جایزنیست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وحکم گفتن رادارد.به تعبیرمقام معظم رهبری مدظله العالی:« خواندن وبلاگ هم مثل خواندن کاغذ ، کتاب ، نامه و مثل شنیدن حرف است. استماع غیبت شامل همه‌ اینها می‌شود؛ یعنى ملاک استماع در اینها وجود دارد وشنیدن به گوش خصوصیتى ندارد، خواندن نامه هم همان گونه است که در بحث استماع است.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دوربین هم همین جوراست یعنی اگر خطای کسی را با دوربین ثبت کردودرمعرض دیددیگران قرارداد،همان حکم رادارد.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استفاده ازدرس خارج فقه مقام معظم رهبری)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950559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540" y="767580"/>
            <a:ext cx="8550950" cy="341632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19</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)آیا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استهزاء و مسخره کردن دیگران در فضای مجازی نیز حرام است یا باید صریح و رودررو باشد؟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ج)فرقی ندارد</a:t>
            </a:r>
            <a:r>
              <a:rPr 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(لیدر، </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شماره </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استفتاء</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865434</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تاریخ استفتاء: 17/2/1397)</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r>
            <a:b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b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273578990"/>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3200" dirty="0"/>
              <a:t>2) فحش دادن در فضای دوستانه مجازی با انگیزه شوخی، چنانچه موجب </a:t>
            </a:r>
            <a:r>
              <a:rPr lang="fa-IR" sz="3200" dirty="0" err="1"/>
              <a:t>ایذاء</a:t>
            </a:r>
            <a:r>
              <a:rPr lang="fa-IR" sz="3200" dirty="0"/>
              <a:t> و یا اشاعه فحشاء و یا </a:t>
            </a:r>
            <a:r>
              <a:rPr lang="fa-IR" sz="3200" dirty="0" err="1"/>
              <a:t>مفسده</a:t>
            </a:r>
            <a:r>
              <a:rPr lang="fa-IR" sz="3200" dirty="0"/>
              <a:t> قابل توجه دیگری شود جایز نیست</a:t>
            </a:r>
            <a:r>
              <a:rPr lang="en-US" sz="3200" dirty="0"/>
              <a:t>. </a:t>
            </a:r>
            <a:r>
              <a:rPr lang="fa-IR" sz="3200" dirty="0"/>
              <a:t>(</a:t>
            </a:r>
            <a:r>
              <a:rPr lang="en-US" sz="3200" dirty="0"/>
              <a:t> 865432 </a:t>
            </a:r>
            <a:r>
              <a:rPr lang="fa-IR" sz="3200" dirty="0"/>
              <a:t>همان</a:t>
            </a:r>
            <a:r>
              <a:rPr lang="en-US" sz="3200" dirty="0"/>
              <a:t>   </a:t>
            </a:r>
            <a:r>
              <a:rPr lang="fa-IR" sz="3200" dirty="0"/>
              <a:t>17/2/1397)</a:t>
            </a:r>
            <a:endParaRPr lang="en-US" sz="3200" dirty="0"/>
          </a:p>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836585" y="1493785"/>
            <a:ext cx="7875875" cy="2677656"/>
          </a:xfrm>
          <a:prstGeom prst="rect">
            <a:avLst/>
          </a:prstGeom>
        </p:spPr>
        <p:txBody>
          <a:bodyPr wrap="square">
            <a:spAutoFit/>
          </a:bodyPr>
          <a:lstStyle/>
          <a:p>
            <a:pPr algn="ctr" rtl="1">
              <a:lnSpc>
                <a:spcPct val="150000"/>
              </a:lnSpc>
            </a:pP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س20)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فحش دادن در فضای دوستانه مجازی با انگیزه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شوخی،چه حکمی دارد؟</a:t>
            </a:r>
          </a:p>
          <a:p>
            <a:pPr algn="ctr" rtl="1">
              <a:lnSpc>
                <a:spcPct val="150000"/>
              </a:lnSpc>
            </a:pP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چنانچه موجب ایذاء و یا اشاعه فحشاء و یا مفسده قابل توجه دیگری شود جایز نیست</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(86432همان</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17/2/1397</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1754915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540" y="767580"/>
            <a:ext cx="8550950" cy="341632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r>
            <a:b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b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21</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)آیا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افشاء و تبیین مواضع سیاسی و فکری افراد منحرف،‌ در فضای مجازی شرعا جایز است؟</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ج)اگر مصداق امر به معروف و نهی از منکر باشد و ضوابط شرعی(مانند پرهیز از دروغ،غیبت،تهمت و..) در این زمینه رعایت شود مانعی </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ندارد</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شماره استفتاء</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855771</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تاریخ استفتاء: (14/1/1397)</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24699527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233645"/>
            <a:ext cx="8640960" cy="6255694"/>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22</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آیا دفاع از مومنی که مورد اتهام قرار گرفته است، واجب است؟ در صورت وجوب دفاع، اگر این اتهام از طریق شبکه های مجازی وارد شده باشد، تکلیف چیست؟                                                                                                       </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ج)اگر در ضمن غیبت باشد یا از مصادیق نهی از منکر محسوب شود با تحقق شرائط آن واجب است.                                </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(شماره استفتاء: 865425 ،  تاریخ استفتاء: 17/2/1397)</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8076584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540" y="767580"/>
            <a:ext cx="8550950" cy="3785652"/>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س23)اگربه راستگویی ودرستی مدیرکانال درفضای مجازی اطمینان باشد،این امرمجوزی برای ارسال خبرهایی که باآبروی افرادیامجموعه ای مرتبط  می باشد،می شود؟</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endPar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ج)صرف </a:t>
            </a: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اطمینان به صحت خبر ،مجوز ارتکاب غیبت </a:t>
            </a:r>
            <a:r>
              <a:rPr lang="fa-IR"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ویاهتک</a:t>
            </a:r>
            <a:endPar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مومن نمی باشد. </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422197498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998730"/>
            <a:ext cx="8802469" cy="92333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r>
              <a:rPr lang="ar-SA" sz="5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3-احکام </a:t>
            </a:r>
            <a:r>
              <a:rPr lang="ar-SA" sz="5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فضای مجازی </a:t>
            </a:r>
            <a:endParaRPr lang="en-US" sz="5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21153697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س24)آیاشنیدن غیبت وتهمت درفضای مجازی نیزحرام است؟</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ج)دراحکام </a:t>
            </a: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غیبت وتهمت ،فرقی بین فضای مجازی وحقیقی نیست.</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369034429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1570" y="2184400"/>
            <a:ext cx="8055895"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س25)اگردرباره فردی ادعایی رامطرح کنیم وآن رادرفضای مجازی نشر بدهیم وبزعم خودمان آن ادعا قطعا درست است اما این ادعا دردادگاه صالحه بررسی وتایید نشده است ،حکم نشر این ادعا درافکار عمومی چیست؟                             </a:t>
            </a:r>
            <a:r>
              <a:rPr 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ج)بطورکلی نشذراکاذیب درفضای مجازی وغیرآن که موجب هتک حرمت شخص شودحرام است ودرفرض سوال نیز این کارجایزنیست.</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13413208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1630" y="2184400"/>
            <a:ext cx="729081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س26)درگروهی که کسی دیگری رانمی شناسدوفقط درگروه فعالیت می کند آیا پشت سر یک نفر ازاعضای گروه  ویادرصفحه شخصی حرفی زدن آیا غیبت محسوب می شود؟</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ج)درهرصورت اگرشخص برای دیگران شناخته شده باشد وعیب اوراافشاکنند ،غیبت محسوب می شود ودرغیراین صورت غیبت نیست وفرقی بین فضای مجازی وغیر مجازی نیست.</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25298882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3200" dirty="0"/>
              <a:t>2) فحش دادن در فضای دوستانه مجازی با انگیزه شوخی، چنانچه موجب </a:t>
            </a:r>
            <a:r>
              <a:rPr lang="fa-IR" sz="3200" dirty="0" err="1"/>
              <a:t>ایذاء</a:t>
            </a:r>
            <a:r>
              <a:rPr lang="fa-IR" sz="3200" dirty="0"/>
              <a:t> و یا اشاعه فحشاء و یا </a:t>
            </a:r>
            <a:r>
              <a:rPr lang="fa-IR" sz="3200" dirty="0" err="1"/>
              <a:t>مفسده</a:t>
            </a:r>
            <a:r>
              <a:rPr lang="fa-IR" sz="3200" dirty="0"/>
              <a:t> قابل توجه دیگری شود جایز نیست</a:t>
            </a:r>
            <a:r>
              <a:rPr lang="en-US" sz="3200" dirty="0"/>
              <a:t>. </a:t>
            </a:r>
            <a:r>
              <a:rPr lang="fa-IR" sz="3200" dirty="0"/>
              <a:t>(</a:t>
            </a:r>
            <a:r>
              <a:rPr lang="en-US" sz="3200" dirty="0"/>
              <a:t> 865432 </a:t>
            </a:r>
            <a:r>
              <a:rPr lang="fa-IR" sz="3200" dirty="0"/>
              <a:t>همان</a:t>
            </a:r>
            <a:r>
              <a:rPr lang="en-US" sz="3200" dirty="0"/>
              <a:t>   </a:t>
            </a:r>
            <a:r>
              <a:rPr lang="fa-IR" sz="3200" dirty="0"/>
              <a:t>17/2/1397)</a:t>
            </a:r>
            <a:endParaRPr lang="en-US" sz="3200" dirty="0"/>
          </a:p>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881590" y="503675"/>
            <a:ext cx="7875875" cy="938719"/>
          </a:xfrm>
          <a:prstGeom prst="rect">
            <a:avLst/>
          </a:prstGeom>
        </p:spPr>
        <p:txBody>
          <a:bodyPr wrap="square">
            <a:spAutoFit/>
          </a:bodyPr>
          <a:lstStyle/>
          <a:p>
            <a:pPr algn="ctr" rtl="1">
              <a:lnSpc>
                <a:spcPct val="150000"/>
              </a:lnSpc>
            </a:pPr>
            <a:r>
              <a:rPr lang="ar-SA"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ارتباط </a:t>
            </a:r>
            <a:r>
              <a:rPr lang="ar-SA"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بانامحرم  درفضای </a:t>
            </a:r>
            <a:r>
              <a:rPr lang="ar-SA"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مجازی</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16679766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3200" dirty="0"/>
              <a:t>2) فحش دادن در فضای دوستانه مجازی با انگیزه شوخی، چنانچه موجب </a:t>
            </a:r>
            <a:r>
              <a:rPr lang="fa-IR" sz="3200" dirty="0" err="1"/>
              <a:t>ایذاء</a:t>
            </a:r>
            <a:r>
              <a:rPr lang="fa-IR" sz="3200" dirty="0"/>
              <a:t> و یا اشاعه فحشاء و یا </a:t>
            </a:r>
            <a:r>
              <a:rPr lang="fa-IR" sz="3200" dirty="0" err="1"/>
              <a:t>مفسده</a:t>
            </a:r>
            <a:r>
              <a:rPr lang="fa-IR" sz="3200" dirty="0"/>
              <a:t> قابل توجه دیگری شود جایز نیست</a:t>
            </a:r>
            <a:r>
              <a:rPr lang="en-US" sz="3200" dirty="0"/>
              <a:t>. </a:t>
            </a:r>
            <a:r>
              <a:rPr lang="fa-IR" sz="3200" dirty="0"/>
              <a:t>(</a:t>
            </a:r>
            <a:r>
              <a:rPr lang="en-US" sz="3200" dirty="0"/>
              <a:t> 865432 </a:t>
            </a:r>
            <a:r>
              <a:rPr lang="fa-IR" sz="3200" dirty="0"/>
              <a:t>همان</a:t>
            </a:r>
            <a:r>
              <a:rPr lang="en-US" sz="3200" dirty="0"/>
              <a:t>   </a:t>
            </a:r>
            <a:r>
              <a:rPr lang="fa-IR" sz="3200" dirty="0"/>
              <a:t>17/2/1397)</a:t>
            </a:r>
            <a:endParaRPr lang="en-US" sz="3200" dirty="0"/>
          </a:p>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881590" y="503675"/>
            <a:ext cx="7875875" cy="3970318"/>
          </a:xfrm>
          <a:prstGeom prst="rect">
            <a:avLst/>
          </a:prstGeom>
        </p:spPr>
        <p:txBody>
          <a:bodyPr wrap="square">
            <a:spAutoFit/>
          </a:bodyPr>
          <a:lstStyle/>
          <a:p>
            <a:pPr algn="ctr" rtl="1">
              <a:lnSpc>
                <a:spcPct val="150000"/>
              </a:lnSpc>
            </a:pP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27</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)آیا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شوخی با نامحرم در فضای مجازی با حقیقی فرق دارد؟ حکم  صحبت یا شوخی با نامحرم به شکل صوتی، تصویری یا نوشتاری و نیز فالو یا لایک کردن جنس مخالف  چیست؟                                                                                                                                                                                                               ج) بطورکلی ارتباطی که موجب مفسده باشد و یا خوف وقوع درحرام وجود داشته باشد حتی در فضای مجازی هم جائز نیست</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لیدر،</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شماره استفتاء</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85760</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تاریخ استفتاء: 14/1/1397)</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endParaRPr 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19018940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6554" y="233645"/>
            <a:ext cx="8010891"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س2</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8</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)آیابرقراری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ارتباط میان دختر وپسرها درفضای مجازی مانند تلگرام واینستاگرام چه حکمی دارد؟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gn="ctr">
              <a:lnSpc>
                <a:spcPct val="150000"/>
              </a:lnSpc>
              <a:buNone/>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بطورکلی هر گونه ارتباط بین دختر و پسر، قبل از ازدواج، اعم از ارتباط مستقیم و غیر مستقیم، اگر با قصد لذت (جنسی) باشد و یا خوف فتنه و ترس افتادن به گناه در آن وجود داشته باشد، جایز نبوده و اشکال دارد. اما ارتباط شغلی و حرفه ای و علمی و تحصیلی، اگر باعث فتنه و مفسده نشود و موازین شرع در آن رعایت شود، اشکال ندارد</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p>
        </p:txBody>
      </p:sp>
    </p:spTree>
    <p:extLst>
      <p:ext uri="{BB962C8B-B14F-4D97-AF65-F5344CB8AC3E}">
        <p14:creationId xmlns:p14="http://schemas.microsoft.com/office/powerpoint/2010/main" val="290667485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546" y="818710"/>
            <a:ext cx="8667454"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29</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)آیا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تشکیل گروههای گفتگو در بین افراد نامحرم فامیل مثل پسرخاله و دخترخاله در فضای مجازی قبح شرعی دارد؟</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اگر موجب مفسده باشد و یا خوف وقوع در حرام باشد جائز نیست</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شماره استفتاء</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855761</a:t>
            </a:r>
            <a:r>
              <a:rPr 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تاریخ استفتاء: (14/1/1397)</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79555354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س30)درشبکه مجازی مثل تلگرام گروههای خانودگی راه اندازی وافرادمحرم ونامحرم عضو گروه می شوند ؛درچنین گروههایی ،پیامها به صورت آزادانه به اشتراک گذاشته می شودوهمه اعضاءمشاهده می کنند،آیا پاسخ دادن به پیامها وشوخی بانامحرم دراین بسترکه صدایی ازنامحرم شنیده نمی شود وچهره اونمایان نیست ،چه حکمی دارد؟                                                                                                     ج) به طور کلی هر گونه ارتباط با نامحرم که مستلزم مفسده و یا خوف ارتکاب گناه در میان باشد، ولو در فضای مجازی جایز نیست. و تشخیص آن با خود مکلف است. (شماره استفتاء: 852395    تاریخ استفتاء: 27/12/1396)</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41729623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07" y="2348880"/>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س31)چت کردن باجنس مخالف دربحث دینی ومذهبی مثلاحجاب بدون قصدگناهی چه حکمی دارد؟</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ج)چنانچه منشأ فسادشودوصحبتها تحریک کننده باشد، جایز نیست. وتجربه های مکرر نشان داده است که رابطه های دختران و پسران دام های شیطان است و پیامد های منفی هم دارد .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چنانچه صحبت کردن های غیر ضروری با نامحرم از مناسب ترین جایگاه های نفوذ شیطان است. ممکن است ناخود آگاه انسان را به روابط غیر اخلاقی سوق دهد</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a:t>
            </a:r>
            <a:b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بله اگر برای ارتباط و صحبت کردن با نامحرم ضرورتی در بین باشد ، مانند سؤال کردن مسائل شرعی از نامحرم و امثال این مورد، و قصد لذت و شهوت هم در بین نباشد و مفسده هم نداشته باشد، اشکال ندارد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35189856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س32)حکم رفاقت با جنس مخالف برای ازدواج در شبکه های اجتماعی چیست؟ </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ج)به‌طور كلى ارتباط با نامحرم كه مستلزم مفسده بوده و يا خوف ارتكاب گناه در ميان باشد، جايز نيست</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شماره </a:t>
            </a:r>
            <a:r>
              <a:rPr lang="fa-IR"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استفتاء777486</a:t>
            </a:r>
            <a:r>
              <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تاریخ استفتاء23/3/1396)</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8577923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1510" y="143635"/>
            <a:ext cx="8595955" cy="554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4700"/>
              </a:lnSpc>
              <a:defRPr/>
            </a:pPr>
            <a:endParaRPr lang="fa-IR"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ts val="4700"/>
              </a:lnSpc>
              <a:defRPr/>
            </a:pPr>
            <a:r>
              <a:rPr lang="fa-IR"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1/3-حضوردرفضای مجازی   </a:t>
            </a:r>
            <a:r>
              <a:rPr lang="fa-IR"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fa-IR" sz="2000" b="1" cap="all" dirty="0">
                <a:ln w="0"/>
                <a:solidFill>
                  <a:srgbClr val="7030A0"/>
                </a:solidFill>
                <a:latin typeface="2  Nazanin"/>
                <a:cs typeface="B Nazanin" pitchFamily="2" charset="-78"/>
              </a:rPr>
              <a:t>س1)حضوردرفضای مجازی چه حکمی دارد؟                                                                                                     ج) فضای مجازی وشبکه های اجتماعی تیغی دو لبه هستند که هم می توان از آنها به عنوان ابزاری برای انتشار ناهنجاری ها، شایعات، اخبار دروغ و مطالب نامناسب استفاده کرد و هم می توان آنها را در نقش رسانه ای قدرتمند برای اطلاع رسانی به کاربران و انتشار محتوای علمی، فرهنگی و دینی ومذهبی مورد استفاده قرار داد؛ ولذا در صورتیکه مفسده ای درآن نباشد وازآن استفاده درست شود،حضور اشکالی ندارد؛ ولی درصورتی که مستلزم مفسده(مانند: ترویج فساد، نشر اکاذیب و مطالب باطل) بوده و یا خوف ارتکاب گناه باشد و یا موجب تقویت دشمنان اسلام و مسلمین شود و یا خلاف قوانین و مقررات نظام جمهوری اسلامی باشد،حضور جایز نیست.(سایت لیدر،سایت رسمی مقام معظم رهبری مدظله العالی ،استفتاءات جدید،1/6/1395)</a:t>
            </a:r>
          </a:p>
        </p:txBody>
      </p:sp>
    </p:spTree>
    <p:extLst>
      <p:ext uri="{BB962C8B-B14F-4D97-AF65-F5344CB8AC3E}">
        <p14:creationId xmlns:p14="http://schemas.microsoft.com/office/powerpoint/2010/main" val="34982006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س33)حکم بازی‎های آنلاین دو نفره مابین دو جنس مخالف که صرفاً برای تفریح انجام می‎شود چیست؟</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اين‌‌گونه اعمال که غالباً مستلزم مفسده بوده و يا خوف ارتكاب گناه در آن است، جايز نيست</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(لیدر،</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شماره </a:t>
            </a:r>
            <a: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استفتاء355522</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تاریخ استفتاء: 21/4/1392)</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15608555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535" y="2663915"/>
            <a:ext cx="8325925"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س34)باتوجه به فراگیری فضای مجازی وحضور مردم وازجمله اشخاص مذهبی درفضای مجازی ،عده ای ازدختران وپسران مذهبی بااختلاط موجبات شوخی باجنس مخالف رافراهم می کنند ،آیا مرزبندی شوخی واختلاط بانامحرم درفضای مجازی بافضای حقیقی تفاوتی دارد؟       </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 به طور کلی  هرگونه ارتباط با نامحرم که مستلزم مفسده بوده و یا خوف ارتکاب گناه در میان باشد، جایز نیست ودراین امر فرقی بین فضای مجازی وحقیقی نیست.</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31669341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6585" y="2184400"/>
            <a:ext cx="792088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t>س35)ارتباط باجنس مخالف درفضای مجازی چه حکمی دارد؟</a:t>
            </a:r>
            <a: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t/>
            </a:r>
            <a:b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b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t>ج) به طور کلی  هرگونه ارتباط با نامحرم که دارای مفسده بوده و یا خوف ارتکاب گناه در میان باشدولو در فضای مجازی جایزنیست.</a:t>
            </a:r>
            <a:endPar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endParaRPr>
          </a:p>
        </p:txBody>
      </p:sp>
    </p:spTree>
    <p:extLst>
      <p:ext uri="{BB962C8B-B14F-4D97-AF65-F5344CB8AC3E}">
        <p14:creationId xmlns:p14="http://schemas.microsoft.com/office/powerpoint/2010/main" val="29036430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510" y="2933945"/>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t>س36)ارتباط بانامحرم درفضای مجازی چه  مواقعی اشکال دارد،صحبت بانامحرم دراین فضا حکمی دارد؟</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b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t>ج)به هرحال هرگونه ارتباطی حتی در فضای مجازی که خارج از ضوابط واحکام شرعی باشد ویا مفسده ای بر آن مترتب شود ،  جایزنیست ؛ و بر هر زن ومرد مکلفی شرعا واجب است حریم ضوابط شرعی ومقررات اسلامی رادقیقا مراعات نمایند وازهرگونه عمل ورفتاری که آمیخته به ریبه ویاموجب ترتب فتنه وفساد باشد،جدا احترازنمایند</a:t>
            </a:r>
            <a:r>
              <a:rPr lang="fa-IR" dirty="0"/>
              <a:t>.</a:t>
            </a:r>
            <a:endParaRPr lang="en-US" dirty="0"/>
          </a:p>
        </p:txBody>
      </p:sp>
    </p:spTree>
    <p:extLst>
      <p:ext uri="{BB962C8B-B14F-4D97-AF65-F5344CB8AC3E}">
        <p14:creationId xmlns:p14="http://schemas.microsoft.com/office/powerpoint/2010/main" val="34865463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t>س37)یک جوان 16ساله که بانامحرم همسن خودازطریق فضای مجازی معاشرت می کند،آیامرتکب کبیره شده است؟</a:t>
            </a:r>
            <a: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t/>
            </a:r>
            <a:br>
              <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b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t>ج) بطورکلی هرگونه ارتباط  بانامحرم که مستلزم مفسده بوده و یا خوف ارتکاب گناه در میان باشدولو در فضای مجازی جایزنیست. وازاین گونه اعمال ورفتارها که آمیخته به ریبه ویاموجب ترتب فتنه وفساد باشد،جدا بپرهیزد.</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endParaRPr>
          </a:p>
        </p:txBody>
      </p:sp>
    </p:spTree>
    <p:extLst>
      <p:ext uri="{BB962C8B-B14F-4D97-AF65-F5344CB8AC3E}">
        <p14:creationId xmlns:p14="http://schemas.microsoft.com/office/powerpoint/2010/main" val="405229031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dirty="0"/>
              <a:t> </a:t>
            </a:r>
            <a:r>
              <a:rPr lang="en-US" dirty="0"/>
              <a:t/>
            </a:r>
            <a:br>
              <a:rPr lang="en-US" dirty="0"/>
            </a:b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t>س38)پسری 23ساله ام که باخانمی درفضای مجازی آشناشدم ویکبارهم درحددین ظاهرش اورادرداشگاه دیدم ومدتی است بصورت مجازی باهم مرتبط هستیم وقدمان هم ازدواج است آیا ابراز علاقه به ایشان به صورت مجازی بدون ایجاد گناه ومهسده چه حکمی دارد؟درضمن ازدوطرف خواهرهایمان درجریان هستند ،قصدمان برای ازدواج جدی است ولی به لحاظ دوربودن ازهمدیگر ودرس خواندن ودیگرمشکلات فعلاامکان خواستگاری نیست ؛لطفاراهنمایی فرمایید.</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t/>
            </a:r>
            <a:b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b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t>ج)به هرحال تازمانی که عقد به صورت صحیح شرعی خوانده نشده باشد،نسبت به یکدیگر نامحرم می باشید وهرگونه ارتباطی که خارج ازضوابط واحکام شرعی باشد ویامفسده ای برآن مترتب شودویاخوف ارتکاب گناه درمیان باشد هرچنددرفضای مجازی ،درقالب الفاظ محبت آمیز وعاشقانه جایزنیست.</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endParaRPr>
          </a:p>
        </p:txBody>
      </p:sp>
    </p:spTree>
    <p:extLst>
      <p:ext uri="{BB962C8B-B14F-4D97-AF65-F5344CB8AC3E}">
        <p14:creationId xmlns:p14="http://schemas.microsoft.com/office/powerpoint/2010/main" val="2529929168"/>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6565" y="2663915"/>
            <a:ext cx="7965885"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t>س39) بنده پشتیبان درسی دارم که نامحرم است و هنگام پیام دادن در واتساپ یا فضای مجازی بعضاً در بین صحبت ها یشان شوخی هایی هم انجام می دهند . اما می دانم هدف ایشان از این کار آیا ارتباط بهتر است یا انگیزه دادن به درس خواندن ، قابل ذکر است که ایشان مجرد است . وظیفه بنده در این ارتباط چیست؟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t/>
            </a:r>
            <a:b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b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t>ج) هرگونه ارتباطی ( هر چند در فضای مجازی) که خارج از ضوابط و احکام شرعی باشد و یا مفسده ای بر آن مترتب شود ، جایز نیست و در این حکم فرقی بین استاد و غیر آن نمی کند ، البته در صورت وجود شرایط ، باید به وظیفه موثر نبودن نهی از منکر و تکرار عمل ، لازم است که پشتیبانی درسی خود را تغییر دهید.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endParaRPr>
          </a:p>
        </p:txBody>
      </p:sp>
    </p:spTree>
    <p:extLst>
      <p:ext uri="{BB962C8B-B14F-4D97-AF65-F5344CB8AC3E}">
        <p14:creationId xmlns:p14="http://schemas.microsoft.com/office/powerpoint/2010/main" val="34143186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525" y="2528900"/>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200" dirty="0"/>
              <a:t> </a:t>
            </a: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t>س40) من دوازده سالمه و تکلیف شدم من اگه با یک دختر صحبت مجازی یا واقعی داشته باشم حرام است ؟ رابطه ی فیزیکی چطور ؟</a:t>
            </a:r>
            <a:b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b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rPr>
              <a:t> ج) به طور کلی هرگونه ارتباط با نامحرم در فضای مجازی و یا حقیقی که مستلزم مفسده و یا خوف ارتکاب گناه در آن باشد ، جایز نیست و تماس با نامحرم مطلقاً حرام است.</a:t>
            </a:r>
            <a:endPar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B Nazanin" pitchFamily="2" charset="-78"/>
            </a:endParaRPr>
          </a:p>
        </p:txBody>
      </p:sp>
    </p:spTree>
    <p:extLst>
      <p:ext uri="{BB962C8B-B14F-4D97-AF65-F5344CB8AC3E}">
        <p14:creationId xmlns:p14="http://schemas.microsoft.com/office/powerpoint/2010/main" val="12867945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خواندن صیغه عقد وطلاق  درفضای مجازی</a:t>
            </a:r>
            <a:endParaRPr lang="en-US"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29951896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1" y="957743"/>
            <a:ext cx="8892480" cy="50321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س41)آیا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برای خواندن عقد شناخت طرف مقابل لازم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ج)فی نفسه لازم نیست؛ همین که در عقد مخاطب شما معلوم باشد، کفایت می کند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(لیدراول آذر96)</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42</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)بخشش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مدت در فضای مجازی چه حکمی دارد؟مثلا در چت بگوید بقیه مدت را به شما بخشیدم؟</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 صورتی که بخشیدن مدت واضح و شفاف باشد و طرف مقابل مطمئن به بخشیدن شود اشکال ندارد و به این بخشیدن ترتیب اثرداده می شود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شماره استفتاء</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777485</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تاریخ استفتاء: 23/3/96)</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23341372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91580" y="260350"/>
            <a:ext cx="7785865"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س2)عضویت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در کانال ها و گروه های مجازی که به شایعه پراکنی علیه نظام مقدس جمهوری اسلامی می پردازند یا محتوای غیردینی و غیراخلاقی دارند و خود این عضویت فارغ از تاثیرپذیری در این کانال ها، ممکن است موجب تشویق و تقویت گرداننده گان این کانال ها شود </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a:lnSpc>
                <a:spcPct val="150000"/>
              </a:lnSpc>
              <a:defRPr/>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از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نظر شرعی چه حکمی دارد؟</a:t>
            </a:r>
          </a:p>
          <a:p>
            <a:pPr algn="ctr">
              <a:lnSpc>
                <a:spcPct val="150000"/>
              </a:lnSpc>
              <a:defRPr/>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اگر موجب ترویج و تقویت آنها می شود جائز نیست. </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a:lnSpc>
                <a:spcPct val="150000"/>
              </a:lnSpc>
              <a:defRPr/>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همان، شماره استفتاء: 851390    تاریخ استفتاء: 23/12/1396)</a:t>
            </a:r>
          </a:p>
        </p:txBody>
      </p:sp>
    </p:spTree>
    <p:extLst>
      <p:ext uri="{BB962C8B-B14F-4D97-AF65-F5344CB8AC3E}">
        <p14:creationId xmlns:p14="http://schemas.microsoft.com/office/powerpoint/2010/main" val="3167028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1030743"/>
            <a:ext cx="8402593" cy="43858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lnSpc>
                <a:spcPct val="150000"/>
              </a:lnSpc>
            </a:pPr>
            <a:r>
              <a:rPr lang="ar-SA" dirty="0"/>
              <a:t> </a:t>
            </a:r>
            <a:endParaRPr lang="en-US" dirty="0"/>
          </a:p>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43</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)کسی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با شخص در فضای مجازی آشنا شده است و بدون اینکه او را ببیند یا صدایش را بشنود یقین پیدا می کند با او می تواند ازدواج کند آیا می تواند از او وکالت بگیرد و عقد را بخواند؟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ج)کسی که دیگری را به عنوان همسر انتخاب می کند، باید مشخص باشد؛ اگر با ارتباط مذکور مشخص شود و سائر شرائط ازدواج (که در رساله های عملیه آمده ) رعایت شود اشکالی ندارد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لیدر،شماره استفتاء</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777484</a:t>
            </a:r>
            <a:r>
              <a:rPr lang="en-US"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تاریخ استفتاء: 23/3/1396)</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38279568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49350" y="657660"/>
            <a:ext cx="75565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44</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)آیا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لازم است در هنگام اجرای صیغه طلاق عدلین حضور فیزیکی در مجلس داشته باشند یا از طریق مجازی (اینترنت) نیز اگر شاهد بر اجرای صیغه باشند کافی است؟                                                                                            ج)حضور فیزیکی لازم نیست لکن شنیدن صیغه طلاق ولو به وسیله تلفن یا بلندگو در زمان اجراى صیغه طلاق شرط است.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شماره استفتاء: 442319    تاریخ استفتاء: 2/3/1393</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45</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اگر شبکه های اجتماعی موجب طلاق و جدایی زن و شوهر شوند، استفاده از آنها برای آنان چه حکمی دارد؟                                                                                                                                      ج)استفاده جایز نیست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(استفتاءازدفتر مقام معظم رهبری،29/11/1394)</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1982186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49350" y="1488661"/>
            <a:ext cx="774313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46</a:t>
            </a: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)آیاخواندن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صیغه عقدموقت درفضای مجازی - برای حلال شدن رابطه مجازی- چه حکمی دارد؟                     </a:t>
            </a:r>
            <a:endPar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ج)نوشتن کافی نیست اماخواندن عقدبه صورت تلفنی وامثال آن بارعایت شرایط لازم اشکال ندارد،برحسب فتوای حضرت امام قدس سره اذن پدر ویاجدپدری لازم وبرحسب فتوای مقام معظم رهبری مدظله العالی بنابراحتیاط واجب است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18895281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556" y="2184400"/>
            <a:ext cx="7875874"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س47) آیا خواندن صیغه عقد در فضای مجازی برای حلال شدن رابطه در فضای مجازی با علم به اینکه این ارتباط به قصد ازدواج نیست و فقط در مواردی که ارتباط در فضای مجازی لازم است ( مثلاً بحث کاری یا علمی یا ...) انجام می شود ، صحیح است؟                                                                                                                                            ج) اگر صیغه ی عقد موقت با رعایت شرایطش ( من جمله اذن ولی در ازدواج دختر باکره) صحیح خوانده شود و به قصد ازدواج باشد ، صحیح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44318191"/>
      </p:ext>
    </p:extLst>
  </p:cSld>
  <p:clrMapOvr>
    <a:masterClrMapping/>
  </p:clrMapOvr>
  <p:transition spd="slow">
    <p:wheel spokes="1"/>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en-US" dirty="0"/>
              <a:t>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س48) آیا از طریق تلفن هم می شود یه خانم را که شوهرش چند سال هست فوت شده صیغه موقت کرد. آیا صیغه موقت از طریق تلفن و فضای مجازی مشکل شرعی ندارد؟                                                                                           ج) باید عقد ازدواج با رعایت تمام شرایط آن تلفظ شود و نوشتن متن صیغه کفایت از عقد نمی کند . و اگر این امکان از طریق تلفن یا فضای مجازی فراهم شود ، اشکال ندارد.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10962928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933945"/>
            <a:ext cx="871246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س49) عقد موقت از طریق فضای مجازی و چت کردن جایز است؟یعنی با شخصی که عقد کردن با او جایز است ، با رعایت تمام شرایط صیغه موقت ، با چت کردن ، متن صیغه را تایپ کنم و شخص مورد نظر بنویسد قبلتُ ! این عقد صحیح است ؟ و آیا رابطه جنسی با همسر در فضای مجازی جایز است ؟ یعنی کلمات و جملات تحریک کننده جنسی به صورت چت رد و بدل کنیم . و ارضاء صورت گیرد . این کار جایز است؟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صیغه عقد موقت باید لفظ باشد و با نوشتن و کتابت محقق نمی شود . با همسری که با تمام شرایط شرعی عقد خوانده شده ، ارتباط داشتن در فضای مجازی به هر صورت باشد اشکالی ندارد و اگر ارضاء شدن فقط با کلام یا نوشته باشد و از اعضاء بدن خود برای ارضاء شدن استفاده نکند اشکالی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7384869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81590" y="3035941"/>
            <a:ext cx="7871535" cy="8540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3600" b="1" cap="all" dirty="0" smtClean="0">
                <a:ln w="0"/>
                <a:solidFill>
                  <a:srgbClr val="7030A0"/>
                </a:solidFill>
                <a:cs typeface="B Nazanin" pitchFamily="2" charset="-78"/>
              </a:rPr>
              <a:t>امربه </a:t>
            </a:r>
            <a:r>
              <a:rPr lang="ar-SA" sz="3600" b="1" cap="all" dirty="0">
                <a:ln w="0"/>
                <a:solidFill>
                  <a:srgbClr val="7030A0"/>
                </a:solidFill>
                <a:cs typeface="B Nazanin" pitchFamily="2" charset="-78"/>
              </a:rPr>
              <a:t>معروف ونهی ازمنکرونهی درفضای </a:t>
            </a:r>
            <a:r>
              <a:rPr lang="ar-SA" sz="3600" b="1" cap="all" dirty="0" smtClean="0">
                <a:ln w="0"/>
                <a:solidFill>
                  <a:srgbClr val="7030A0"/>
                </a:solidFill>
                <a:cs typeface="B Nazanin" pitchFamily="2" charset="-78"/>
              </a:rPr>
              <a:t>مجازی</a:t>
            </a:r>
            <a:endParaRPr lang="en-US" sz="2400" dirty="0">
              <a:solidFill>
                <a:srgbClr val="7030A0"/>
              </a:solidFill>
            </a:endParaRPr>
          </a:p>
        </p:txBody>
      </p:sp>
    </p:spTree>
    <p:extLst>
      <p:ext uri="{BB962C8B-B14F-4D97-AF65-F5344CB8AC3E}">
        <p14:creationId xmlns:p14="http://schemas.microsoft.com/office/powerpoint/2010/main" val="269785951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81590" y="554492"/>
            <a:ext cx="7871535" cy="58169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cap="all" dirty="0" smtClean="0">
                <a:ln w="0"/>
                <a:solidFill>
                  <a:srgbClr val="FF0000"/>
                </a:solidFill>
                <a:cs typeface="B Nazanin" pitchFamily="2" charset="-78"/>
              </a:rPr>
              <a:t> </a:t>
            </a: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قرآن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کریم، امت اسلام را بهترین امت دانسته،چون امر به معروف و نهي از منکر در این امت، انجام مي شود</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امر به معروف و نهي از منکر از واجبات کفایي است، که در منابع تشریع اسلام،شارع مقدس شرایطي را براي این فریضه بزرگ قرار داده است،که با تحقق آن شرایط،واجب ميشود</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چهار شرط اصلي ،که مورد اتفاق همه فقها ميباشد، عبارتند از</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علم وآگاهي، احتمال تأثیرگذاري ،اصرار بر گناه و نبودن ضرر و مفسده ؛شرایط امر به معروف و نهي از منکر در فضاي مجازي همان شرایط امر به معروف و نهي از منکر در فضاي واقعي است؛ لذا در فضاي مجازي نیز ميتوان با دارا بودن شرایط، امر به معروف ونهي از منکرانجام داد </a:t>
            </a: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س)آیا امر به معروف و نهی از منکر در فضای مجازی هم واجب است و ترک آن حرام ؟                                                  ج) درفضای مجازی هم اگر شرایط امربه معروف و نهی از منکر باشد نباید امر و نهی ترک شود</a:t>
            </a:r>
            <a:r>
              <a:rPr lang="ar-SA" dirty="0"/>
              <a:t>.</a:t>
            </a:r>
            <a:endParaRPr lang="en-US" dirty="0"/>
          </a:p>
        </p:txBody>
      </p:sp>
    </p:spTree>
    <p:extLst>
      <p:ext uri="{BB962C8B-B14F-4D97-AF65-F5344CB8AC3E}">
        <p14:creationId xmlns:p14="http://schemas.microsoft.com/office/powerpoint/2010/main" val="160332897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998730"/>
            <a:ext cx="8802469" cy="1023357"/>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4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پاسخگویی به شبهات درفضای مجازی</a:t>
            </a:r>
            <a:endParaRPr lang="en-US"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411241286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15616" y="802595"/>
            <a:ext cx="75565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51</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)تکلیف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کسانی که مطلب انحرافی (خلاف عقاید دینی یا باورهای مکتبی) در فضای مجازی مشاهده می کنند و احتمال انحراف برای سایر اعضاء کانال می دهند،چیست؟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ج)پاسخ به شبهاتی که باعث انحراف می شود واجب کفایی است واگرنتوانند خودپاسخگو باشند، می‌توانند به متخصصان در آن رشته مراجعه کنند، تا آنان اقدام به جواب صحيح و متقن نمايند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شماره استفتاء</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851391</a:t>
            </a:r>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تاریخ استفتاء: 23/12/1396)</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36997305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836585" y="1178750"/>
            <a:ext cx="8100899"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س4) ورود نیروهای مسلح  به عرصه پيشگيري و مقابله با جرائم اينترنتي با توجه به اينكه اغلب جرائم و تخلفات ضداخلاقي مي باشد چه حكمي دارد؟                                                                                                                       ج) ورود به عرصه پيشگيري و مقابله با جرائم اينترنتي از وظائف شخصي نیروهای مسلح نبوده و طبعاً با توجه به خوف وقوع در حرام جايز نیست؛البته در صورتی که  براي آنها، به عنوان وظيفه مقرر شود،در چهارچوب دستورالعمل و ضوابط مصوب ، افراد آموزش ديده با رعايت كليه مسائل شرعي مي توانند به عنوان تكليف وارد عمل شوند.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60492966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1510" y="143635"/>
            <a:ext cx="8802469" cy="7568226"/>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س52) رفیقی دارم که با او صمیمی هستم . او فردیست روشن فکر و اهل مطالعه  به تازکی تصمیم گرفته است که دینش انسانیت باشد و اسلام را دیگر قبول ندارد تا جایی که در صفحه اینستاگرامی بزرگی که دارد شبهه های زیادی با دلایل گسترش می دهد و طرفدارانی دارد. در کل رویه زندگی اش تغییر کرده ، من ارتباطم را با او کم کردم و می داند که من عقایدی دارم که او مدام با آن ها مقابله و مخالفت می کند تا الان با حرف  (اونقدر دلایل محکم و قابل پذیرش نداشتم) بابی محلی با قهر و حتی جَر و بَحث شدید باهاش رفتار کردم امّا اون خیلی خونسردانه رفتارکرد و هیچ وقت تأثیر نداشت . 5 سال است با او دوستم  او از عقایدش کوتاه نمی آید و علاقه ای به اصلاحشان ندارد . دوستش دارم آیا می شود بدون تأثیر گرفتن از او دوستیم رو باهاش حفظ کنم و نسبت به این مسئله بی تفاوت باشم؟                                                                                                                   ج)باید ارتباط با این شخص را که خواه یا ناخواه موجب تزلزل در عقاید شما می شود ( حتی در فضای مجازی) قطع کنید.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en-US"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003509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1510" y="188640"/>
            <a:ext cx="8820979" cy="2585323"/>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5400" b="1" cap="all" dirty="0" smtClean="0">
                <a:ln w="0"/>
                <a:solidFill>
                  <a:srgbClr val="7030A0"/>
                </a:solidFill>
                <a:cs typeface="B Nazanin" pitchFamily="2" charset="-78"/>
              </a:rPr>
              <a:t>فصل سوم:</a:t>
            </a:r>
          </a:p>
          <a:p>
            <a:pPr algn="ctr" rtl="1">
              <a:lnSpc>
                <a:spcPct val="150000"/>
              </a:lnSpc>
            </a:pPr>
            <a:r>
              <a:rPr lang="ar-SA" sz="5400" b="1" cap="all" dirty="0" smtClean="0">
                <a:ln w="0"/>
                <a:solidFill>
                  <a:srgbClr val="7030A0"/>
                </a:solidFill>
                <a:cs typeface="B Nazanin" pitchFamily="2" charset="-78"/>
              </a:rPr>
              <a:t>خانواده </a:t>
            </a:r>
            <a:r>
              <a:rPr lang="ar-SA" sz="5400" b="1" cap="all" dirty="0">
                <a:ln w="0"/>
                <a:solidFill>
                  <a:srgbClr val="7030A0"/>
                </a:solidFill>
                <a:cs typeface="B Nazanin" pitchFamily="2" charset="-78"/>
              </a:rPr>
              <a:t>و فضای مجازی   </a:t>
            </a:r>
            <a:endParaRPr lang="en-US" sz="5400" b="1" cap="all" dirty="0">
              <a:ln w="0"/>
              <a:solidFill>
                <a:srgbClr val="7030A0"/>
              </a:solidFill>
              <a:cs typeface="B Nazanin" pitchFamily="2" charset="-78"/>
            </a:endParaRPr>
          </a:p>
        </p:txBody>
      </p:sp>
    </p:spTree>
    <p:extLst>
      <p:ext uri="{BB962C8B-B14F-4D97-AF65-F5344CB8AC3E}">
        <p14:creationId xmlns:p14="http://schemas.microsoft.com/office/powerpoint/2010/main" val="321644573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51620" y="1493785"/>
            <a:ext cx="7290810" cy="3693319"/>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اجازه زن برای ورود به فضای مجازی  </a:t>
            </a:r>
            <a:endParaRPr lang="en-US"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س53)چت کردن افرادمتاهل بی اجازه همسر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هر گونه ارتباط بین زن و مرد نا محرم ، اعم از ارتباط مستقیم و غیر مستقیم، اگر با قصد لذت (جنسی) باشد یا خوف فتنه و ترس افتادن به گناه در آن ارتباط وجود داشته باشد، جایز نبوده و اشکال 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p:txBody>
      </p:sp>
    </p:spTree>
    <p:extLst>
      <p:ext uri="{BB962C8B-B14F-4D97-AF65-F5344CB8AC3E}">
        <p14:creationId xmlns:p14="http://schemas.microsoft.com/office/powerpoint/2010/main" val="10713143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1510" y="143635"/>
            <a:ext cx="8802469" cy="5409173"/>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rtl="1"/>
            <a:r>
              <a:rPr lang="fa-IR" b="1" dirty="0"/>
              <a:t> </a:t>
            </a:r>
            <a:endParaRPr lang="en-US" dirty="0"/>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س54) خانم بنده در فضای مجازی فعال هست و به وسیله کارهای گرافیکی ترویج و تبلیغ سبک زندگی اسلامی را انجام می دهد خود منهم در فضای جازی چنین فعالیتی دارم حال نسبت به صفحه  و فعالیت خانمم در فضای مجازی دل چرکین هستم ( حس خوبی ندارم  نه این که خدایی نکرده نسبت به ایشان بی اعتماد باشم) از خانمم خواستم که صفحه مجازی اش را برای همیشه ببندد ایشان در جواب به بنده گفت دلیل منطقی بیاورید برای این کار و تا زمانی که دلیلت منطقی نباشد صفحه را نمی بندم سؤال من این است : ایا بنده به عنوان شوهر ایشان حق این را ندارم که از خانمم بخواهم  فعالیت اش را در محیطی که احساس می کنم سالم نیست قطع کند؟ آیا همسر نباید مطیع شوهرش باشد؟ آیا این مدل امر و نهی کردن من که به جهت دلسوزی برای زندگی ماست اشکال دارد؟                                                                                    ج)به طور کلی اطاعت زن از شوهر ، در برابر استمتاعات متعارف در خواست شده از جانب شوهر ، بدون عذر شرعی  و نیز در خروج از منزل بدون عذر شرعی لازم است و نسبت به سایر موارد واجب نیست . البته فعالیت زن در فضای مجازی نباید موجب تضییع حق شوهر شود.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7187424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1531" y="1223755"/>
            <a:ext cx="8802469" cy="4478149"/>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a:ln w="0"/>
                <a:solidFill>
                  <a:srgbClr val="7030A0"/>
                </a:solidFill>
                <a:cs typeface="B Nazanin" pitchFamily="2" charset="-78"/>
              </a:rPr>
              <a:t>س55) آیا در صورت عدم رضایت همسر یک خانم ، آن زن می تواند  در اینترنت و شبکه های اجتماعی و .. فعالیت داشته باشد؟ در مورد رابطه ( صحبت و گفتگو و تبادل نظر و فایل و ...) با نا محرم ها ، در صورت عدم رضایت همسر ، یک خانم مجاز است در فضای مجازی و حقیقی روابط مذکور را برقرار نماید؟                                                                           ج) سؤال شما دارای صور مختلفی می باشد ؛ در صورتیکه مستلزم تصرف در اموال شوهر باشد و یا موجب تضییع حق او شود ، جایز نیست ؛ همچنین توجه داشته باشید از ارتباط با نامحرم که غالباً مستلزم مفسده و یا خوف ارتکاب گناه در میان باشد ، ولو در فضای مجازی می بایست  اجتناب نمود.</a:t>
            </a: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21351223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0226" y="1763815"/>
            <a:ext cx="8802469" cy="1107996"/>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کودکان </a:t>
            </a:r>
            <a:r>
              <a:rPr lang="ar-SA"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وفضای مجازی</a:t>
            </a:r>
            <a:endParaRPr lang="en-US" sz="7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7847702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1" y="559558"/>
            <a:ext cx="8424935" cy="58285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56</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آیا کودکان می توانند از رایانه و اینترنت استفاده کنند و با آنها فیلمهای مختلف را ببینند یا وارد فضای مجازی شوند؟                                                                                                                                                   ج) در صورتی که مفسده داشته باشد و برای کارهای غیر اخلاقی استفاده شود، اشکال 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(استفتاء از دفتر معظم له، 13/ 11/ 93</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105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57</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خرید کامپیوتر، لپ تاپ و گوشی هوشمند برای کودکان و نوجوانان (در صورتی که احتمال مفسده توسط سایتهای غیر اخلاقی وجود داشته باشد)، جایز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والدین یقین ندارند که کودکان و نوجوانان در راه حرام استفاده می کنند جایز است (استفتاءات جدید، 20/ 6/ 93</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02287130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1510" y="143635"/>
            <a:ext cx="8802469" cy="1107996"/>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چت </a:t>
            </a:r>
            <a:r>
              <a:rPr lang="ar-SA"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 دوران نامزدی</a:t>
            </a:r>
            <a:endParaRPr lang="en-US" sz="7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24782642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1634088"/>
            <a:ext cx="8568952" cy="32701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58</a:t>
            </a: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با دخترى نامزد هستم، خانواده‌هاهم درجريان هستندآيا مى‌شود براى هم از طريق اينترنت پيام يا ايميل بفرستيم؟روابط ماتاچه حدّى شرعى است؟ (عقد يا صيغه هم به هيچ وجه فعلاً ممکن نيست)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بايد از بيان مطالبى که محرّک شهوت و يا مناسب زن و شوهر شرعى باشد، اجتناب کنيد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p:txBody>
      </p:sp>
    </p:spTree>
    <p:extLst>
      <p:ext uri="{BB962C8B-B14F-4D97-AF65-F5344CB8AC3E}">
        <p14:creationId xmlns:p14="http://schemas.microsoft.com/office/powerpoint/2010/main" val="57170592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81590" y="1662488"/>
            <a:ext cx="7871535" cy="36009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3200" b="1" cap="all" dirty="0" smtClean="0">
                <a:ln w="0"/>
                <a:solidFill>
                  <a:srgbClr val="7030A0"/>
                </a:solidFill>
                <a:cs typeface="B Nazanin" pitchFamily="2" charset="-78"/>
              </a:rPr>
              <a:t>ترس </a:t>
            </a:r>
            <a:r>
              <a:rPr lang="ar-SA" sz="3200" b="1" cap="all" dirty="0">
                <a:ln w="0"/>
                <a:solidFill>
                  <a:srgbClr val="7030A0"/>
                </a:solidFill>
                <a:cs typeface="B Nazanin" pitchFamily="2" charset="-78"/>
              </a:rPr>
              <a:t>از فرزندآوری</a:t>
            </a:r>
            <a:endParaRPr lang="en-US" sz="3200" b="1" cap="all" dirty="0">
              <a:ln w="0"/>
              <a:solidFill>
                <a:srgbClr val="7030A0"/>
              </a:solidFill>
              <a:cs typeface="B Nazanin" pitchFamily="2" charset="-78"/>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س59)</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اگر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محتوای بعضی از بازیهای رایانه ای و آنلاین موجب شود که زنان از فرزندآوری ترس داشته باشند و عمداً باردار نشوند و خود و خانواده را از نعمت فرزند محروم کنند، آیا استفاده از این بازیها برای زنان جایز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هر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نوع بازی رایانه ای یا برنامه ای که مفسده داشته باشد یا مقدمۀ مفسده باشد، استفاده از آن جایز نیست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p:txBody>
      </p:sp>
    </p:spTree>
    <p:extLst>
      <p:ext uri="{BB962C8B-B14F-4D97-AF65-F5344CB8AC3E}">
        <p14:creationId xmlns:p14="http://schemas.microsoft.com/office/powerpoint/2010/main" val="421936681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1" end="1"/>
                                            </p:txEl>
                                          </p:spTgt>
                                        </p:tgtEl>
                                        <p:attrNameLst>
                                          <p:attrName>style.visibility</p:attrName>
                                        </p:attrNameLst>
                                      </p:cBhvr>
                                      <p:to>
                                        <p:strVal val="visible"/>
                                      </p:to>
                                    </p:set>
                                    <p:animEffect transition="in" filter="wheel(1)">
                                      <p:cBhvr>
                                        <p:cTn id="17" dur="2000"/>
                                        <p:tgtEl>
                                          <p:spTgt spid="2252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2" end="2"/>
                                            </p:txEl>
                                          </p:spTgt>
                                        </p:tgtEl>
                                        <p:attrNameLst>
                                          <p:attrName>style.visibility</p:attrName>
                                        </p:attrNameLst>
                                      </p:cBhvr>
                                      <p:to>
                                        <p:strVal val="visible"/>
                                      </p:to>
                                    </p:set>
                                    <p:animEffect transition="in" filter="wheel(1)">
                                      <p:cBhvr>
                                        <p:cTn id="22"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836585" y="947917"/>
            <a:ext cx="8100899" cy="43858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rtl="1">
              <a:lnSpc>
                <a:spcPct val="150000"/>
              </a:lnSpc>
            </a:pPr>
            <a:r>
              <a:rPr lang="fa-IR" dirty="0">
                <a:cs typeface="B Nazanin" panose="00000400000000000000" pitchFamily="2" charset="-78"/>
              </a:rPr>
              <a:t> </a:t>
            </a:r>
            <a:endParaRPr lang="en-US" dirty="0">
              <a:cs typeface="B Nazanin" panose="00000400000000000000" pitchFamily="2" charset="-78"/>
            </a:endParaRPr>
          </a:p>
          <a:p>
            <a:pPr algn="ctr" rtl="1">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س4)افرادي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به راه اندازي كافي نت اقدام مي نمايند،چنانچه اين افراد علم داشته باشندكه مشتري از ابزاري كه در اختيارش قرار داده مي‌شود  استفاده حرام مي‌كند،آيامي توانند آن رادراختيارمشتري قرارداده، ازاين طريق كسب درآمدنمايند؟                                                            </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ج)جايز نيست آن را در اختيار آنها قرار دهند و كسب درآمد از اين طريق نيز اشكال دارد؛ ولي در صورت شك در اينكه مشتري از آن بصورت حرام استفاده مي‌كند، اشكال ندارد.( استفتائات جديد</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181727602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6585" y="368660"/>
            <a:ext cx="7830870" cy="5078313"/>
          </a:xfrm>
          <a:prstGeom prst="rect">
            <a:avLst/>
          </a:prstGeom>
        </p:spPr>
        <p:txBody>
          <a:bodyPr wrap="square">
            <a:spAutoFit/>
          </a:bodyPr>
          <a:lstStyle/>
          <a:p>
            <a:pPr algn="ctr" rtl="1">
              <a:lnSpc>
                <a:spcPct val="150000"/>
              </a:lnSpc>
            </a:pP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دیدن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ماهواره از طریق اینترنت</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س60)</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آیا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اعضای خانواده مجازند شبکه های ماهواره ای را از طریق اینترنت مشاهده کنند؟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چون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این وسیله برای کسی که آن را در اختیار دارد، زمینۀ دریافت برنامه های حرام را کاملاً فراهم می کند و گاهی نگهداری آن مفاسد دیگری را نیز در بر دارد، خرید و نگهداری آن جایز نیست، مگر برای کسی که به خودش مطمئن است که استفادۀ حرام از آن نمی کند و بر تهیه و نگهداری آن در خانه اش مفسده ای هم مترتب نمی شود؛ لکن اگر قانونی در این مورد وجود داشته باشد، باید مراعات گردد</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p>
        </p:txBody>
      </p:sp>
    </p:spTree>
    <p:extLst>
      <p:ext uri="{BB962C8B-B14F-4D97-AF65-F5344CB8AC3E}">
        <p14:creationId xmlns:p14="http://schemas.microsoft.com/office/powerpoint/2010/main" val="8097689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251520" y="1219566"/>
            <a:ext cx="8640960"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فضای </a:t>
            </a:r>
            <a:r>
              <a:rPr lang="ar-SA"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مجازی وترک واجبات</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61</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اگر استفاده از فضای مجازی، شبکه های اجتماعی و بازیهای اینترنتی، موجب شود انسان از کارهای واجب (مانند اطاعت از دستورات والدین، صلۀ رحم، تحصیل علم و...) باز بماند، استفاده از آنها برای او جایز است؟</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این امور اگر از نوع حلال آن باشد، با ترک صلۀ رحم یا ترک اوامر والدین، حرام نمی شوند؛ ولی باید بداند هر کاری که موجب اذیت و آزار والدین شود، حرام و گناه کرده است؛ ولی استفاده از فضای مجازی، شبکه های اجتماعی و بازیهای اینترنتی، حرام نمی شوند (استفتاء از دفتر معظم له، 1/ 6/ 94</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50220773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1800989"/>
            <a:ext cx="8501605"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س62) اگر بنده اینترنت رایگان در اختیار دیگران قرار دهم و دیگران از آن استفاده حرام کنند ، آیا به گردن من هم هست یا خیر؟                                                                                                                                                        ج)اگر شما به این منظور به آنها اینترنت نداده اید و از قصد آنها هم بی اطلاع بوده اید گناهی نکرده اید ولی در هر صورت با وجود شرایط نهی از منکر واجب است</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5223970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1882572"/>
            <a:ext cx="8402593" cy="20390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4400" b="1" cap="all" dirty="0" smtClean="0">
                <a:ln w="0"/>
                <a:solidFill>
                  <a:srgbClr val="7030A0"/>
                </a:solidFill>
                <a:cs typeface="B Nazanin" pitchFamily="2" charset="-78"/>
              </a:rPr>
              <a:t>فصل چهارم:</a:t>
            </a:r>
          </a:p>
          <a:p>
            <a:pPr algn="ctr" rtl="1">
              <a:lnSpc>
                <a:spcPct val="150000"/>
              </a:lnSpc>
            </a:pPr>
            <a:r>
              <a:rPr lang="fa-IR" sz="4400" b="1" cap="all" dirty="0" smtClean="0">
                <a:ln w="0"/>
                <a:solidFill>
                  <a:srgbClr val="7030A0"/>
                </a:solidFill>
                <a:cs typeface="B Nazanin" pitchFamily="2" charset="-78"/>
              </a:rPr>
              <a:t>تماشای فیلم وعکس درفضای مجازی</a:t>
            </a:r>
            <a:endParaRPr lang="en-US" sz="4400" b="1" cap="all" dirty="0">
              <a:ln w="0"/>
              <a:solidFill>
                <a:srgbClr val="7030A0"/>
              </a:solidFill>
              <a:cs typeface="B Nazanin" pitchFamily="2" charset="-78"/>
            </a:endParaRPr>
          </a:p>
        </p:txBody>
      </p:sp>
    </p:spTree>
    <p:extLst>
      <p:ext uri="{BB962C8B-B14F-4D97-AF65-F5344CB8AC3E}">
        <p14:creationId xmlns:p14="http://schemas.microsoft.com/office/powerpoint/2010/main" val="294037101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lnSpc>
                <a:spcPct val="150000"/>
              </a:lnSpc>
              <a:defRPr/>
            </a:pPr>
            <a:endPar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
        <p:nvSpPr>
          <p:cNvPr id="3" name="Rectangle 2"/>
          <p:cNvSpPr/>
          <p:nvPr/>
        </p:nvSpPr>
        <p:spPr>
          <a:xfrm>
            <a:off x="225203" y="683695"/>
            <a:ext cx="8798138" cy="5855449"/>
          </a:xfrm>
          <a:prstGeom prst="rect">
            <a:avLst/>
          </a:prstGeom>
        </p:spPr>
        <p:txBody>
          <a:bodyPr wrap="square">
            <a:spAutoFit/>
          </a:bodyPr>
          <a:lstStyle/>
          <a:p>
            <a:pPr algn="ctr" rtl="1">
              <a:lnSpc>
                <a:spcPct val="150000"/>
              </a:lnSpc>
            </a:pP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63</a:t>
            </a: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)نگاه </a:t>
            </a: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کردن تصاویر در فضای مجازی که زنان بی‌حجاب هستند چه حکمی دارد؟</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endPar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نگاه‌کردن به تصوير زن نامحرم، حکم نگاه‌کردن به خود زن نامحرم را ندارد، بنا بر اين اگر نگاه از روى لذّت نبوده و خوف افتادن به گناه نباشد و تصوير هم متعلّق به زن مسلمانى که بيننده آن را مى‏شناسد نباشد، اشکال ندارد و بنا بر احتياط واجب نبايد به تصوير زن نامحرم که به‌طور مستقيم از تلويزيون پخش مى‏شود، نگاه کرد ولى در پخش غيرمستقيم تلويزيونى اگر ريبه و خوف افتادن به گناه نباشد، نگاه‌کردن اشکال ندارد. (اجوبه، س 1183)</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p>
        </p:txBody>
      </p:sp>
    </p:spTree>
    <p:extLst>
      <p:ext uri="{BB962C8B-B14F-4D97-AF65-F5344CB8AC3E}">
        <p14:creationId xmlns:p14="http://schemas.microsoft.com/office/powerpoint/2010/main" val="38555242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3038695"/>
            <a:ext cx="8365429" cy="10030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endParaRPr lang="en-US" sz="4400" b="1" cap="all" dirty="0">
              <a:ln w="0"/>
              <a:effectLst>
                <a:glow rad="63500">
                  <a:schemeClr val="accent6">
                    <a:satMod val="175000"/>
                    <a:alpha val="40000"/>
                  </a:schemeClr>
                </a:glow>
                <a:reflection blurRad="12700" stA="50000" endPos="50000" dist="5000" dir="5400000" sy="-100000" rotWithShape="0"/>
              </a:effectLst>
              <a:cs typeface="B Nazanin" pitchFamily="2" charset="-78"/>
            </a:endParaRPr>
          </a:p>
        </p:txBody>
      </p:sp>
      <p:sp>
        <p:nvSpPr>
          <p:cNvPr id="3" name="مستطیل 2"/>
          <p:cNvSpPr/>
          <p:nvPr/>
        </p:nvSpPr>
        <p:spPr>
          <a:xfrm>
            <a:off x="242169" y="548680"/>
            <a:ext cx="8730970" cy="5262979"/>
          </a:xfrm>
          <a:prstGeom prst="rect">
            <a:avLst/>
          </a:prstGeom>
        </p:spPr>
        <p:txBody>
          <a:bodyPr wrap="square">
            <a:spAutoFit/>
          </a:bodyPr>
          <a:lstStyle/>
          <a:p>
            <a:pPr algn="ctr" rtl="1">
              <a:lnSpc>
                <a:spcPct val="150000"/>
              </a:lnSpc>
            </a:pPr>
            <a:r>
              <a:rPr lang="en-US" dirty="0"/>
              <a:t>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س64)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آیا دیدن تصاویر زنان برهنه و نیمه برهنه در فیلمهای سینمایی و غیر آن، در صورتی که آنان را نشناسیم، جایز است</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p>
          <a:p>
            <a:pPr algn="ctr" rtl="1">
              <a:lnSpc>
                <a:spcPct val="150000"/>
              </a:lnSpc>
            </a:pP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نگاه کردن به فیلم ها و تصاویر، حکم نگاه کردن به اجنبی را ندارد و در صورتی که از روی شهوت و ریبه نباشد و مفسده ای هم بر آن مترتب نشود، شرعاً اشکال ندارد ولی با توجه به اینکه دیدن تصویر برهنه ای که شهوت برانگیز است، غالباً از روی شهوت بوده و به همین دلیل مقدمه ارتکاب گناه می باشد، بنا بر این دیدن آنها حرام است</a:t>
            </a:r>
            <a:r>
              <a:rPr 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endPar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همان،س1188)</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71214405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323655"/>
            <a:ext cx="8685965" cy="4839786"/>
          </a:xfrm>
          <a:prstGeom prst="rect">
            <a:avLst/>
          </a:prstGeom>
        </p:spPr>
        <p:txBody>
          <a:bodyPr wrap="square">
            <a:spAutoFit/>
          </a:bodyPr>
          <a:lstStyle/>
          <a:p>
            <a:pPr rtl="1"/>
            <a:r>
              <a:rPr lang="en-US" dirty="0"/>
              <a:t> </a:t>
            </a:r>
          </a:p>
          <a:p>
            <a:pPr algn="ctr" rtl="1">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65)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بعضی از جوانان به تصاویر مستهجن نگاه می کنند و برای کار خود توجیهات ساختگی ارائه می دهند، حکم آن چیست؟                                                                                                                                                    ج) اگرانسان بداند نگاه کردن به آن تصاویر منجر به تحریک شهوت او می شود و یا خوف ارتکاب گناه و مفسده باشد، در این صورت نگاه کردن به آن ها حرام است و این که به خاطر آن انسان به حرام دیگری نمی افتد، مجوّز ارتکاب فعلی که شرعاً حرام است، نمی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باشد</a:t>
            </a:r>
          </a:p>
          <a:p>
            <a:pPr algn="ctr" rtl="1">
              <a:lnSpc>
                <a:spcPct val="150000"/>
              </a:lnSpc>
            </a:pP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اجوبه،س۱۱۹۳.)</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9032203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916924"/>
            <a:ext cx="8402593"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cs typeface="B Nazanin" pitchFamily="2" charset="-78"/>
              </a:rPr>
              <a:t>س66) کسی که دست به انتشار عکس ها و تصاویر مبتذل در فضای مجازی می زند و سپس پشیمان می شود حکم توبه اش چیست؟ آیا وظیفه ای علاوه بر توبه دارد؟</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cs typeface="B Nazanin" pitchFamily="2" charset="-78"/>
            </a:endParaRPr>
          </a:p>
          <a:p>
            <a:pPr algn="ctr" rtl="1">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cs typeface="B Nazanin" pitchFamily="2" charset="-78"/>
              </a:rPr>
              <a:t>ج)علاوه بر توبه حقیقی باید تا حدی که برای او مقدور است جلوی انتشار بیشتر این تصاویر در فضای مجازی را بگیرد</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cs typeface="B Nazanin" pitchFamily="2" charset="-78"/>
              </a:rPr>
              <a:t>.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cs typeface="B Nazanin" pitchFamily="2" charset="-78"/>
              </a:rPr>
              <a:t> </a:t>
            </a:r>
          </a:p>
          <a:p>
            <a:pPr algn="ctr" rtl="1">
              <a:lnSpc>
                <a:spcPct val="150000"/>
              </a:lnSpc>
            </a:pP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cs typeface="B Nazanin" pitchFamily="2" charset="-78"/>
              </a:rPr>
              <a:t>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cs typeface="B Nazanin" pitchFamily="2" charset="-78"/>
              </a:rPr>
              <a:t>(شماره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cs typeface="B Nazanin" pitchFamily="2" charset="-78"/>
              </a:rPr>
              <a:t>استفتاء</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cs typeface="B Nazanin" pitchFamily="2" charset="-78"/>
              </a:rPr>
              <a:t>: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cs typeface="B Nazanin" pitchFamily="2" charset="-78"/>
              </a:rPr>
              <a:t>852617</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cs typeface="B Nazanin" pitchFamily="2" charset="-78"/>
              </a:rPr>
              <a:t>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cs typeface="B Nazanin" pitchFamily="2" charset="-78"/>
              </a:rPr>
              <a:t>تاریخ استفتاء: 28/12/1396</a:t>
            </a:r>
            <a:r>
              <a:rPr lang="fa-IR" dirty="0">
                <a:effectLst/>
              </a:rPr>
              <a:t>)</a:t>
            </a:r>
            <a:endParaRPr lang="en-US" dirty="0">
              <a:effectLst/>
            </a:endParaRPr>
          </a:p>
        </p:txBody>
      </p:sp>
    </p:spTree>
    <p:extLst>
      <p:ext uri="{BB962C8B-B14F-4D97-AF65-F5344CB8AC3E}">
        <p14:creationId xmlns:p14="http://schemas.microsoft.com/office/powerpoint/2010/main" val="381763923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916924"/>
            <a:ext cx="8402593"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س67) قراردادن عکس وتصویر زن یا دختری که قبل از بلوغ گرفته شده و الان  به سن بلوغ رسیده در صفحات مجازی یا در پروفایل تلفن همراه و افراد نامحرم{چه او را بشناسند یا نشناسند}این عکس وتصاویر را مشاهده می کنند، چه حکمی دارد؟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ج)مانعى‌ندارد، مگر اينکه به گونه‌اى باشد که مفسده‌انگيز باشد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شماره </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استفتاء</a:t>
            </a:r>
            <a:r>
              <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743240</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تاریخ استفتاء: 4/12/1395</a:t>
            </a:r>
            <a:r>
              <a:rPr lang="fa-IR" dirty="0"/>
              <a:t>)</a:t>
            </a:r>
            <a:endParaRPr lang="en-US" dirty="0"/>
          </a:p>
        </p:txBody>
      </p:sp>
    </p:spTree>
    <p:extLst>
      <p:ext uri="{BB962C8B-B14F-4D97-AF65-F5344CB8AC3E}">
        <p14:creationId xmlns:p14="http://schemas.microsoft.com/office/powerpoint/2010/main" val="7954425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620690"/>
            <a:ext cx="8402593" cy="45627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س68) برخی خانمهایی که محجبه هستند، باقصد خیر وبه منظور ترویج حجاب اسلامی درشبکه های مجازی ،عکسهای خودراباحجاب کامل منتشر می نمایند ولکن دربرخی مواردهمین تصاویر موجب سوء استفاده قرارمی گیرد،دراین صورت تکلیف چیست؟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ج)درصورتی که تصاویرمورداستفاده قرارگیرد ویاتحریک آمیزباشد ویامفسده ای برای صاحبان تصاویر داشته باشد ،جایز نیست.(سایت خامنه ای آی آر)</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2725587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836585" y="1432665"/>
            <a:ext cx="8100899"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س5)حکم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ورود به کانال یا گروه های که نوشته شده ورود آقایان یا مجردها ممنوع است، چیست؟                                    </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فضاهایی مانند اینترنت که فضای عمومی محسوب می شود، منعی ندارد مگر اینکه مفسده ای داشته باشد و یا قفلی که قرینه بر لزوم حفظ حریم است وجود داشته باشد. </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شماره استفتاء: 771895    تاریخ استفتاء: 11/3/1396)</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400386240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1267020"/>
            <a:ext cx="8402593" cy="32701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س69 )دیدن فیلم هایی که روش نزدیکی را آموزش می دهند، برای مردان متأهل، با توجه به این که باعث به حرام افتادن آنان نمی شود، چه حکمی دارد؟                                                                                                                          ج) دیدن این فیلم ها که همیشه بانگاه شهوت برانگیز همراه است، جایز نیست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(همان،س 1201)</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75330023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943855"/>
            <a:ext cx="8402593" cy="39164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س70)دیدن فیلم های ویدئویی که گاهی تصاویر منحرف کننده ای دارند، به قصد نظارت و حذف بخش های فاسد آن ها برای ارائه به دیگران چه حکمی دارد؟                                                                                                                    ج) دیدن این فیلم ها اگر به منظور اصلاح فیلم و حذف تصاویر فاسد و گمراه کننده آن ها باشد اشکال ندارد بشرط این که کسی که اقدام به این کار می کند مصون از افتادن به حرام باشد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(همان،س1203).</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25816476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971600" y="323655"/>
            <a:ext cx="7605845" cy="6186309"/>
          </a:xfrm>
          <a:prstGeom prst="rect">
            <a:avLst/>
          </a:prstGeom>
        </p:spPr>
        <p:txBody>
          <a:bodyPr wrap="square">
            <a:spAutoFit/>
          </a:bodyPr>
          <a:lstStyle/>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س71)مشاهده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فیلم هایی که گاهی در بردارنده اهانت به مقدسات جمهوری اسلامی و مقام معظم رهبری هستند، چه حکمی دارد؟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واجب است از آن ها اجتناب شود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(همان،س1206)</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س72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)خرید و فروش و اجاره فیلم های ویدئویی مبتذل و همچنین ویدئو چه حکمی دارد؟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ج)گر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فیلم ها در بردارنده تصاویر زننده ای که شهوت را تحریک کرده و موجب انحراف و فساد می شوند و یا مشتمل بر غنا و موسیقی لهوی مناسب با مجالس لهو و گناه باشند، تولید و خرید و فروش و اجاره فیلم ها و همچنین اجاره ویدئو برای استفاده از آن در این امور، جایز نیست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(همان،س1211)</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79210040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881589" y="188640"/>
            <a:ext cx="7965885" cy="3416320"/>
          </a:xfrm>
          <a:prstGeom prst="rect">
            <a:avLst/>
          </a:prstGeom>
        </p:spPr>
        <p:txBody>
          <a:bodyPr wrap="square">
            <a:spAutoFit/>
          </a:bodyPr>
          <a:lstStyle/>
          <a:p>
            <a:pPr algn="ctr" rtl="1">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س73)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آیا دیدن عکس، فیلم و خواندن داستان های مستهجن و تحریک آمیز در فضای مجازی، حرام است؟                     </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از این </a:t>
            </a:r>
            <a:r>
              <a:rPr lang="fa-IR" sz="2400" b="1" cap="all"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cs typeface="B Nazanin" pitchFamily="2" charset="-78"/>
              </a:rPr>
              <a:t>گونه امور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که مفسده دارد، باید اجتناب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شود</a:t>
            </a:r>
          </a:p>
          <a:p>
            <a:pPr algn="ctr" rtl="1">
              <a:lnSpc>
                <a:spcPct val="150000"/>
              </a:lnSpc>
            </a:pPr>
            <a:r>
              <a:rPr 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(لیدر،استفتاءات جدید،1/10/98</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p>
          <a:p>
            <a:pPr algn="ctr" rtl="1">
              <a:lnSpc>
                <a:spcPct val="150000"/>
              </a:lnSpc>
            </a:pP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422499725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881589" y="188640"/>
            <a:ext cx="7965885" cy="3724096"/>
          </a:xfrm>
          <a:prstGeom prst="rect">
            <a:avLst/>
          </a:prstGeom>
        </p:spPr>
        <p:txBody>
          <a:bodyPr wrap="square">
            <a:spAutoFit/>
          </a:bodyPr>
          <a:lstStyle/>
          <a:p>
            <a:pPr algn="ctr" rtl="1">
              <a:lnSpc>
                <a:spcPct val="150000"/>
              </a:lnSpc>
            </a:pPr>
            <a:r>
              <a:rPr lang="fa-IR" sz="3200" b="1" cap="all" dirty="0">
                <a:ln w="9000" cmpd="sng">
                  <a:solidFill>
                    <a:schemeClr val="accent4">
                      <a:shade val="50000"/>
                      <a:satMod val="120000"/>
                    </a:schemeClr>
                  </a:solidFill>
                  <a:prstDash val="solid"/>
                </a:ln>
                <a:solidFill>
                  <a:srgbClr val="7030A0"/>
                </a:solidFill>
                <a:effectLst/>
                <a:cs typeface="B Nazanin" pitchFamily="2" charset="-78"/>
              </a:rPr>
              <a:t>س74)خواندن مطالب و اشعار مبتذل درشبکه های اجتماعی که باعث تحريک شهوت مى‏شوند، چه حکمى دارد؟                                                                                                                                              ج) بايدازآن‌هااجتناب شود. </a:t>
            </a:r>
            <a:endParaRPr lang="fa-IR" sz="3200" b="1" cap="all" dirty="0" smtClean="0">
              <a:ln w="9000" cmpd="sng">
                <a:solidFill>
                  <a:schemeClr val="accent4">
                    <a:shade val="50000"/>
                    <a:satMod val="120000"/>
                  </a:schemeClr>
                </a:solidFill>
                <a:prstDash val="solid"/>
              </a:ln>
              <a:solidFill>
                <a:srgbClr val="7030A0"/>
              </a:solidFill>
              <a:effectLst/>
              <a:cs typeface="B Nazanin" pitchFamily="2" charset="-78"/>
            </a:endParaRPr>
          </a:p>
          <a:p>
            <a:pPr algn="ctr" rtl="1">
              <a:lnSpc>
                <a:spcPct val="150000"/>
              </a:lnSpc>
            </a:pPr>
            <a:r>
              <a:rPr lang="fa-IR" sz="3200" b="1" cap="all" dirty="0" smtClean="0">
                <a:ln w="9000" cmpd="sng">
                  <a:solidFill>
                    <a:schemeClr val="accent4">
                      <a:shade val="50000"/>
                      <a:satMod val="120000"/>
                    </a:schemeClr>
                  </a:solidFill>
                  <a:prstDash val="solid"/>
                </a:ln>
                <a:solidFill>
                  <a:srgbClr val="7030A0"/>
                </a:solidFill>
                <a:effectLst/>
                <a:cs typeface="B Nazanin" pitchFamily="2" charset="-78"/>
              </a:rPr>
              <a:t>(</a:t>
            </a:r>
            <a:r>
              <a:rPr lang="fa-IR" sz="3200" b="1" cap="all" dirty="0">
                <a:ln w="9000" cmpd="sng">
                  <a:solidFill>
                    <a:schemeClr val="accent4">
                      <a:shade val="50000"/>
                      <a:satMod val="120000"/>
                    </a:schemeClr>
                  </a:solidFill>
                  <a:prstDash val="solid"/>
                </a:ln>
                <a:solidFill>
                  <a:srgbClr val="7030A0"/>
                </a:solidFill>
                <a:effectLst/>
                <a:cs typeface="B Nazanin" pitchFamily="2" charset="-78"/>
              </a:rPr>
              <a:t>اجوبه،  س 1197)</a:t>
            </a:r>
            <a:endParaRPr lang="en-US" sz="3200" b="1" cap="all" dirty="0">
              <a:ln w="9000" cmpd="sng">
                <a:solidFill>
                  <a:schemeClr val="accent4">
                    <a:shade val="50000"/>
                    <a:satMod val="120000"/>
                  </a:schemeClr>
                </a:solidFill>
                <a:prstDash val="solid"/>
              </a:ln>
              <a:solidFill>
                <a:srgbClr val="7030A0"/>
              </a:solidFill>
              <a:effectLst/>
              <a:cs typeface="B Nazanin" pitchFamily="2" charset="-78"/>
            </a:endParaRPr>
          </a:p>
        </p:txBody>
      </p:sp>
    </p:spTree>
    <p:extLst>
      <p:ext uri="{BB962C8B-B14F-4D97-AF65-F5344CB8AC3E}">
        <p14:creationId xmlns:p14="http://schemas.microsoft.com/office/powerpoint/2010/main" val="105434353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1"/>
            <a:r>
              <a:rPr lang="fa-IR" sz="2400" dirty="0" smtClean="0"/>
              <a:t>. (اجوبه،س1397.)                                                                                                     </a:t>
            </a:r>
            <a:endParaRPr lang="en-US" sz="2400" dirty="0"/>
          </a:p>
        </p:txBody>
      </p:sp>
      <p:sp>
        <p:nvSpPr>
          <p:cNvPr id="3" name="Rectangle 2"/>
          <p:cNvSpPr/>
          <p:nvPr/>
        </p:nvSpPr>
        <p:spPr>
          <a:xfrm>
            <a:off x="386535" y="143635"/>
            <a:ext cx="7875875" cy="5909310"/>
          </a:xfrm>
          <a:prstGeom prst="rect">
            <a:avLst/>
          </a:prstGeom>
        </p:spPr>
        <p:txBody>
          <a:bodyPr wrap="square">
            <a:spAutoFit/>
          </a:bodyPr>
          <a:lstStyle/>
          <a:p>
            <a:pPr algn="ctr" rtl="1">
              <a:lnSpc>
                <a:spcPct val="150000"/>
              </a:lnSpc>
              <a:spcBef>
                <a:spcPts val="600"/>
              </a:spcBef>
              <a:spcAft>
                <a:spcPts val="0"/>
              </a:spcAft>
            </a:pP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75</a:t>
            </a: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جهت پیاده کردن برخی ازلوحهای فشرده ناچار به مشاهده اطلاعات تصویری هستیم که احیانا فیلمهای مبتذل ومستهجن یاسایتهای اینرنتی وماهواره که ابزار فعالیت رسانه های ضدانقلاب است وجوددارد،حکمش چیست؟</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spcAft>
                <a:spcPts val="1000"/>
              </a:spcAft>
            </a:pP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ج)نظر به اینکه حفظ نظام مقدس جمهوری اسلامی درراس اموراست ،درصورتی که  ضرورت اقتضاء کند وراهی جز این نباشد ،باتشخیص مسئولین ذی ربط درحدضرورت اشکال ندارد ،ولی باید به مقدار ضرورت اکتفاء وازنگاه باشهوت ،اشاعه فحشاء ویاافشای اسرار اجتناب گردد.</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18525020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1"/>
            <a:r>
              <a:rPr lang="fa-IR" sz="2400" dirty="0" smtClean="0"/>
              <a:t>. (اجوبه،س1397.)                                                                                                     </a:t>
            </a:r>
            <a:endParaRPr lang="en-US" sz="2400" dirty="0"/>
          </a:p>
        </p:txBody>
      </p:sp>
      <p:sp>
        <p:nvSpPr>
          <p:cNvPr id="3" name="Rectangle 2"/>
          <p:cNvSpPr/>
          <p:nvPr/>
        </p:nvSpPr>
        <p:spPr>
          <a:xfrm>
            <a:off x="386535" y="143635"/>
            <a:ext cx="8325925" cy="5632311"/>
          </a:xfrm>
          <a:prstGeom prst="rect">
            <a:avLst/>
          </a:prstGeom>
        </p:spPr>
        <p:txBody>
          <a:bodyPr wrap="square">
            <a:spAutoFit/>
          </a:bodyPr>
          <a:lstStyle/>
          <a:p>
            <a:pPr algn="ctr" rtl="1">
              <a:lnSpc>
                <a:spcPct val="150000"/>
              </a:lnSpc>
            </a:pPr>
            <a:r>
              <a:rPr lang="fa-IR" sz="2400" b="1" cap="all" dirty="0">
                <a:ln w="9000" cmpd="sng">
                  <a:solidFill>
                    <a:schemeClr val="accent4">
                      <a:shade val="50000"/>
                      <a:satMod val="120000"/>
                    </a:schemeClr>
                  </a:solidFill>
                  <a:prstDash val="solid"/>
                </a:ln>
                <a:solidFill>
                  <a:srgbClr val="7030A0"/>
                </a:solidFill>
                <a:effectLst/>
                <a:cs typeface="B Nazanin" pitchFamily="2" charset="-78"/>
              </a:rPr>
              <a:t>س76)حکم نگاه کردن به آمیزش حیوانات اعم از مرغ و خروس و گاو و گوسفند و دیگر حیوانات درفضای مجازی چیست؟      </a:t>
            </a:r>
            <a:endParaRPr lang="fa-IR" sz="2400" b="1" cap="all" dirty="0" smtClean="0">
              <a:ln w="9000" cmpd="sng">
                <a:solidFill>
                  <a:schemeClr val="accent4">
                    <a:shade val="50000"/>
                    <a:satMod val="120000"/>
                  </a:schemeClr>
                </a:solidFill>
                <a:prstDash val="solid"/>
              </a:ln>
              <a:solidFill>
                <a:srgbClr val="7030A0"/>
              </a:solidFill>
              <a:effectLst/>
              <a:cs typeface="B Nazanin" pitchFamily="2" charset="-78"/>
            </a:endParaRPr>
          </a:p>
          <a:p>
            <a:pPr algn="ctr" rtl="1">
              <a:lnSpc>
                <a:spcPct val="150000"/>
              </a:lnSpc>
            </a:pPr>
            <a:r>
              <a:rPr lang="fa-IR" sz="2400" b="1" cap="all" dirty="0" smtClean="0">
                <a:ln w="9000" cmpd="sng">
                  <a:solidFill>
                    <a:schemeClr val="accent4">
                      <a:shade val="50000"/>
                      <a:satMod val="120000"/>
                    </a:schemeClr>
                  </a:solidFill>
                  <a:prstDash val="solid"/>
                </a:ln>
                <a:solidFill>
                  <a:srgbClr val="7030A0"/>
                </a:solidFill>
                <a:effectLst/>
                <a:cs typeface="B Nazanin" pitchFamily="2" charset="-78"/>
              </a:rPr>
              <a:t>   </a:t>
            </a:r>
            <a:r>
              <a:rPr lang="fa-IR" sz="2400" b="1" cap="all" dirty="0">
                <a:ln w="9000" cmpd="sng">
                  <a:solidFill>
                    <a:schemeClr val="accent4">
                      <a:shade val="50000"/>
                      <a:satMod val="120000"/>
                    </a:schemeClr>
                  </a:solidFill>
                  <a:prstDash val="solid"/>
                </a:ln>
                <a:solidFill>
                  <a:srgbClr val="7030A0"/>
                </a:solidFill>
                <a:effectLst/>
                <a:cs typeface="B Nazanin" pitchFamily="2" charset="-78"/>
              </a:rPr>
              <a:t>ج) چنانچه موجب تحریک شهوت و یا ترتب مفسده شود دیدن این صحنه ها جائز نیست .</a:t>
            </a:r>
            <a:r>
              <a:rPr lang="en-US" sz="2400" b="1" cap="all" dirty="0">
                <a:ln w="9000" cmpd="sng">
                  <a:solidFill>
                    <a:schemeClr val="accent4">
                      <a:shade val="50000"/>
                      <a:satMod val="120000"/>
                    </a:schemeClr>
                  </a:solidFill>
                  <a:prstDash val="solid"/>
                </a:ln>
                <a:solidFill>
                  <a:srgbClr val="7030A0"/>
                </a:solidFill>
                <a:effectLst/>
                <a:cs typeface="B Nazanin" pitchFamily="2" charset="-78"/>
              </a:rPr>
              <a:t> </a:t>
            </a:r>
            <a:br>
              <a:rPr lang="en-US" sz="2400" b="1" cap="all" dirty="0">
                <a:ln w="9000" cmpd="sng">
                  <a:solidFill>
                    <a:schemeClr val="accent4">
                      <a:shade val="50000"/>
                      <a:satMod val="120000"/>
                    </a:schemeClr>
                  </a:solidFill>
                  <a:prstDash val="solid"/>
                </a:ln>
                <a:solidFill>
                  <a:srgbClr val="7030A0"/>
                </a:solidFill>
                <a:effectLst/>
                <a:cs typeface="B Nazanin" pitchFamily="2" charset="-78"/>
              </a:rPr>
            </a:br>
            <a:r>
              <a:rPr lang="fa-IR" sz="2400" b="1" cap="all" dirty="0">
                <a:ln w="9000" cmpd="sng">
                  <a:solidFill>
                    <a:schemeClr val="accent4">
                      <a:shade val="50000"/>
                      <a:satMod val="120000"/>
                    </a:schemeClr>
                  </a:solidFill>
                  <a:prstDash val="solid"/>
                </a:ln>
                <a:solidFill>
                  <a:srgbClr val="7030A0"/>
                </a:solidFill>
                <a:effectLst/>
                <a:cs typeface="B Nazanin" pitchFamily="2" charset="-78"/>
              </a:rPr>
              <a:t>(شماره استفتاء</a:t>
            </a:r>
            <a:r>
              <a:rPr lang="en-US" sz="2400" b="1" cap="all" dirty="0">
                <a:ln w="9000" cmpd="sng">
                  <a:solidFill>
                    <a:schemeClr val="accent4">
                      <a:shade val="50000"/>
                      <a:satMod val="120000"/>
                    </a:schemeClr>
                  </a:solidFill>
                  <a:prstDash val="solid"/>
                </a:ln>
                <a:solidFill>
                  <a:srgbClr val="7030A0"/>
                </a:solidFill>
                <a:effectLst/>
                <a:cs typeface="B Nazanin" pitchFamily="2" charset="-78"/>
              </a:rPr>
              <a:t>:  </a:t>
            </a:r>
            <a:r>
              <a:rPr lang="fa-IR" sz="2400" b="1" cap="all" dirty="0" smtClean="0">
                <a:ln w="9000" cmpd="sng">
                  <a:solidFill>
                    <a:schemeClr val="accent4">
                      <a:shade val="50000"/>
                      <a:satMod val="120000"/>
                    </a:schemeClr>
                  </a:solidFill>
                  <a:prstDash val="solid"/>
                </a:ln>
                <a:solidFill>
                  <a:srgbClr val="7030A0"/>
                </a:solidFill>
                <a:effectLst/>
                <a:cs typeface="B Nazanin" pitchFamily="2" charset="-78"/>
              </a:rPr>
              <a:t>906914</a:t>
            </a:r>
            <a:r>
              <a:rPr lang="en-US" sz="2400" b="1" cap="all" dirty="0">
                <a:ln w="9000" cmpd="sng">
                  <a:solidFill>
                    <a:schemeClr val="accent4">
                      <a:shade val="50000"/>
                      <a:satMod val="120000"/>
                    </a:schemeClr>
                  </a:solidFill>
                  <a:prstDash val="solid"/>
                </a:ln>
                <a:solidFill>
                  <a:srgbClr val="7030A0"/>
                </a:solidFill>
                <a:effectLst/>
                <a:cs typeface="B Nazanin" pitchFamily="2" charset="-78"/>
              </a:rPr>
              <a:t>  </a:t>
            </a:r>
            <a:r>
              <a:rPr lang="fa-IR" sz="2400" b="1" cap="all" dirty="0">
                <a:ln w="9000" cmpd="sng">
                  <a:solidFill>
                    <a:schemeClr val="accent4">
                      <a:shade val="50000"/>
                      <a:satMod val="120000"/>
                    </a:schemeClr>
                  </a:solidFill>
                  <a:prstDash val="solid"/>
                </a:ln>
                <a:solidFill>
                  <a:srgbClr val="7030A0"/>
                </a:solidFill>
                <a:effectLst/>
                <a:cs typeface="B Nazanin" pitchFamily="2" charset="-78"/>
              </a:rPr>
              <a:t>تاریخ استفتاء: 17/6/1397)</a:t>
            </a:r>
            <a:endParaRPr lang="en-US" sz="2400" b="1" cap="all" dirty="0">
              <a:ln w="9000" cmpd="sng">
                <a:solidFill>
                  <a:schemeClr val="accent4">
                    <a:shade val="50000"/>
                    <a:satMod val="120000"/>
                  </a:schemeClr>
                </a:solidFill>
                <a:prstDash val="solid"/>
              </a:ln>
              <a:solidFill>
                <a:srgbClr val="7030A0"/>
              </a:solidFill>
              <a:effectLst/>
              <a:cs typeface="B Nazanin" pitchFamily="2" charset="-78"/>
            </a:endParaRPr>
          </a:p>
          <a:p>
            <a:pPr algn="ctr" rtl="1">
              <a:lnSpc>
                <a:spcPct val="150000"/>
              </a:lnSpc>
            </a:pPr>
            <a:r>
              <a:rPr lang="fa-IR" sz="2400" b="1" cap="all" dirty="0">
                <a:ln w="9000" cmpd="sng">
                  <a:solidFill>
                    <a:schemeClr val="accent4">
                      <a:shade val="50000"/>
                      <a:satMod val="120000"/>
                    </a:schemeClr>
                  </a:solidFill>
                  <a:prstDash val="solid"/>
                </a:ln>
                <a:solidFill>
                  <a:srgbClr val="7030A0"/>
                </a:solidFill>
                <a:effectLst/>
                <a:cs typeface="B Nazanin" pitchFamily="2" charset="-78"/>
              </a:rPr>
              <a:t>س77)مشاهده فیلمهای مبتذلی که زنان غیر مسلمان درآن بازی می کنند ،اگر موجب تحریک انسان نشود ،چه حکمی دارد؟ ج)باتوجه به این که این گونه فیلم ها بطور معمول شهوت انگیز ومقدمه ارتکاب گناه می باشد ،مشاهده آنها جایزنیست.</a:t>
            </a:r>
            <a:endParaRPr lang="en-US" sz="2400" b="1" cap="all" dirty="0">
              <a:ln w="9000" cmpd="sng">
                <a:solidFill>
                  <a:schemeClr val="accent4">
                    <a:shade val="50000"/>
                    <a:satMod val="120000"/>
                  </a:schemeClr>
                </a:solidFill>
                <a:prstDash val="solid"/>
              </a:ln>
              <a:solidFill>
                <a:srgbClr val="7030A0"/>
              </a:solidFill>
              <a:effectLst/>
              <a:cs typeface="B Nazanin" pitchFamily="2" charset="-78"/>
            </a:endParaRPr>
          </a:p>
          <a:p>
            <a:pPr algn="ctr" rtl="1">
              <a:lnSpc>
                <a:spcPct val="150000"/>
              </a:lnSpc>
            </a:pPr>
            <a:endParaRPr lang="en-US" sz="2400" b="1" cap="all" dirty="0">
              <a:ln w="9000" cmpd="sng">
                <a:solidFill>
                  <a:schemeClr val="accent4">
                    <a:shade val="50000"/>
                    <a:satMod val="120000"/>
                  </a:schemeClr>
                </a:solidFill>
                <a:prstDash val="solid"/>
              </a:ln>
              <a:solidFill>
                <a:srgbClr val="7030A0"/>
              </a:solidFill>
              <a:effectLst/>
              <a:cs typeface="B Nazanin" pitchFamily="2" charset="-78"/>
            </a:endParaRPr>
          </a:p>
        </p:txBody>
      </p:sp>
    </p:spTree>
    <p:extLst>
      <p:ext uri="{BB962C8B-B14F-4D97-AF65-F5344CB8AC3E}">
        <p14:creationId xmlns:p14="http://schemas.microsoft.com/office/powerpoint/2010/main" val="17341513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603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1"/>
            <a:r>
              <a:rPr lang="fa-IR" sz="2800" dirty="0"/>
              <a:t>4)استفاده از شبکه های اجتماعی  که </a:t>
            </a:r>
            <a:r>
              <a:rPr lang="fa-IR" sz="2800" dirty="0" err="1" smtClean="0"/>
              <a:t>موجلاق</a:t>
            </a:r>
            <a:r>
              <a:rPr lang="fa-IR" sz="2800" dirty="0" smtClean="0"/>
              <a:t> </a:t>
            </a:r>
            <a:r>
              <a:rPr lang="fa-IR" sz="2800" dirty="0"/>
              <a:t>و جدایی زن و شوهر شود، جایز نیست</a:t>
            </a:r>
            <a:r>
              <a:rPr lang="en-US" sz="2800" dirty="0"/>
              <a:t>   . </a:t>
            </a:r>
            <a:r>
              <a:rPr lang="fa-IR" sz="2800" dirty="0"/>
              <a:t>(</a:t>
            </a:r>
            <a:r>
              <a:rPr lang="fa-IR" sz="2800" dirty="0" err="1"/>
              <a:t>استفتاءازدفتر</a:t>
            </a:r>
            <a:r>
              <a:rPr lang="fa-IR" sz="2800" dirty="0"/>
              <a:t> مقام معظم رهبری،29/11/1394)</a:t>
            </a:r>
            <a:endParaRPr lang="en-US" sz="2800" dirty="0"/>
          </a:p>
          <a:p>
            <a:pPr rtl="1"/>
            <a:r>
              <a:rPr lang="fa-IR" sz="2800" dirty="0"/>
              <a:t>5) دیدن فیلمهای مستهجن توسط زن </a:t>
            </a:r>
            <a:r>
              <a:rPr lang="fa-IR" sz="2800" dirty="0" err="1"/>
              <a:t>وشوهر</a:t>
            </a:r>
            <a:r>
              <a:rPr lang="fa-IR" sz="2800" dirty="0"/>
              <a:t>  که موجب </a:t>
            </a:r>
            <a:r>
              <a:rPr lang="fa-IR" sz="2800" dirty="0" err="1" smtClean="0"/>
              <a:t>تحری</a:t>
            </a:r>
            <a:r>
              <a:rPr lang="fa-IR" sz="2800" dirty="0" smtClean="0"/>
              <a:t> </a:t>
            </a:r>
            <a:r>
              <a:rPr lang="fa-IR" sz="2800" dirty="0"/>
              <a:t>شهوت شود، جایز نیست</a:t>
            </a:r>
            <a:r>
              <a:rPr lang="en-US" sz="2800" dirty="0"/>
              <a:t>. </a:t>
            </a:r>
            <a:r>
              <a:rPr lang="fa-IR" sz="2800" dirty="0"/>
              <a:t>(اجوبه،س1200)</a:t>
            </a:r>
            <a:endParaRPr lang="en-US" sz="2800" dirty="0"/>
          </a:p>
          <a:p>
            <a:pPr rtl="1"/>
            <a:r>
              <a:rPr lang="fa-IR" sz="2800" dirty="0"/>
              <a:t>6) اگر استفاده از فضای مجازی، شبکه های اجتماعی و بازیهای اینترنتی، موجب اذیت و آزار والدین شود، حرام و گناه است.</a:t>
            </a:r>
            <a:endParaRPr lang="en-US" sz="2800" dirty="0"/>
          </a:p>
        </p:txBody>
      </p:sp>
      <p:sp>
        <p:nvSpPr>
          <p:cNvPr id="2" name="Rectangle 1"/>
          <p:cNvSpPr/>
          <p:nvPr/>
        </p:nvSpPr>
        <p:spPr>
          <a:xfrm>
            <a:off x="341530" y="908720"/>
            <a:ext cx="8550950" cy="5816977"/>
          </a:xfrm>
          <a:prstGeom prst="rect">
            <a:avLst/>
          </a:prstGeom>
        </p:spPr>
        <p:txBody>
          <a:bodyPr wrap="square">
            <a:spAutoFit/>
          </a:bodyPr>
          <a:lstStyle/>
          <a:p>
            <a:pPr algn="ctr" rtl="1">
              <a:lnSpc>
                <a:spcPct val="150000"/>
              </a:lnSpc>
            </a:pPr>
            <a:r>
              <a:rPr lang="ar-SA" sz="3200" b="1"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cs typeface="B Nazanin" pitchFamily="2" charset="-78"/>
              </a:rPr>
              <a:t> </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78</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)آیا </a:t>
            </a:r>
            <a:r>
              <a:rPr lang="ar-SA"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دیدن فیلم </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های شهوت انگیز برای فرد متأهل جایز است؟ </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دیدن فیلمهای مستهجن توسط زن وشوهر  که موجب تحریک شهوت شود، جایز نیست</a:t>
            </a:r>
            <a:r>
              <a:rPr 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(اجوبه،س1200)</a:t>
            </a:r>
          </a:p>
          <a:p>
            <a:pPr algn="ctr" rtl="1">
              <a:lnSpc>
                <a:spcPct val="150000"/>
              </a:lnSpc>
            </a:pP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س79)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آیا برای زن و شوهر دیدن فیلم های ویدئویی جنسی در خانه، جایز است؟ آیا برای فرد مبتلا به قطع نخاع، دیدن این فیلم ها به قصد تحریک شهوت و تمکن از نزدیکی با همسرش، جایز است</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p>
          <a:p>
            <a:pPr algn="ctr" rtl="1">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برانگیختن شهوت توسط فیلم های ویدئویی جنسی جایز نیست</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(همان،س۱۲۰۴.)</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4095212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31540" y="675073"/>
            <a:ext cx="8402593"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س80) اگر فردی با حرفهای همسرش از طریق چت یا تلفن و همزمان گاه با لمس خود ارضاء شود ایا این کار استمناء حرام هست یا خیر؟                                                                                                                                    ج)اگر بدون لمس خودش باشد اشکال ندارد اما اگر همزمان خودش را لمس کند جائز نیست</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b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b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r>
              <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شماره </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استفتاء848641</a:t>
            </a:r>
            <a:r>
              <a:rPr 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تاریخ استفتاء: 12/12/1396)</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س81</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اگر بنده اینترنت رایگان در اختیار دیگران قرار دهم و دیگران از آن استفاده حرام کنند ، آیا به گردن من هم هست یا خیر؟                                                                                                                                                       ج)اگر شما به این منظور به آنها اینترنت نداده اید و از قصد آنها هم بی اطلاع بوده اید گناهی نکرده اید ولی در هر صورت با وجود شرایط نهی از منکر واجب است</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261723354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1882572"/>
            <a:ext cx="8402593" cy="20390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4400" b="1" cap="all" dirty="0" smtClean="0">
                <a:ln w="0"/>
                <a:solidFill>
                  <a:srgbClr val="7030A0"/>
                </a:solidFill>
                <a:cs typeface="B Nazanin" pitchFamily="2" charset="-78"/>
              </a:rPr>
              <a:t>فصل پنجم:</a:t>
            </a:r>
          </a:p>
          <a:p>
            <a:pPr algn="ctr" rtl="1">
              <a:lnSpc>
                <a:spcPct val="150000"/>
              </a:lnSpc>
            </a:pPr>
            <a:r>
              <a:rPr lang="fa-IR" sz="4400" b="1" cap="all" dirty="0" smtClean="0">
                <a:ln w="0"/>
                <a:solidFill>
                  <a:srgbClr val="7030A0"/>
                </a:solidFill>
                <a:cs typeface="B Nazanin" pitchFamily="2" charset="-78"/>
              </a:rPr>
              <a:t>تبلیغ وانتشارمطالب</a:t>
            </a:r>
            <a:endParaRPr lang="en-US" sz="4400" b="1" cap="all" dirty="0">
              <a:ln w="0"/>
              <a:solidFill>
                <a:srgbClr val="7030A0"/>
              </a:solidFill>
              <a:cs typeface="B Nazanin" pitchFamily="2" charset="-78"/>
            </a:endParaRPr>
          </a:p>
        </p:txBody>
      </p:sp>
    </p:spTree>
    <p:extLst>
      <p:ext uri="{BB962C8B-B14F-4D97-AF65-F5344CB8AC3E}">
        <p14:creationId xmlns:p14="http://schemas.microsoft.com/office/powerpoint/2010/main" val="42320905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555" y="2798930"/>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200000"/>
              </a:lnSpc>
            </a:pP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6</a:t>
            </a: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)با </a:t>
            </a: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توجه به حجم فزاینده ایجاد شبهات اعتقادی و دینی در فضای مجازی آیا حضور و فعالیت عناصر فرهیخته که از توان پاسخ گویی به شبهات برخوردارند در این فضاها وجوب شرعی دارد؟</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 موارد مختلف است. به طور کلی فرقی بین فضای مجازی و غیر آن نیست. اگر شرایط آن باشد، باید اقدام کنند</a:t>
            </a:r>
            <a:r>
              <a:rPr 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(همان، </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شماره استفتاء</a:t>
            </a:r>
            <a:r>
              <a:rPr 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851393</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تاریخ استفتاء: 23/12/1396)</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42446718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93324" y="716335"/>
            <a:ext cx="8557352" cy="3970318"/>
          </a:xfrm>
          <a:prstGeom prst="rect">
            <a:avLst/>
          </a:prstGeom>
        </p:spPr>
        <p:txBody>
          <a:bodyPr wrap="square">
            <a:spAutoFit/>
          </a:bodyPr>
          <a:lstStyle/>
          <a:p>
            <a:pPr algn="ctr" rtl="1">
              <a:lnSpc>
                <a:spcPct val="150000"/>
              </a:lnSpc>
            </a:pPr>
            <a:endParaRPr lang="en-US" sz="2800" b="1" dirty="0">
              <a:ln w="10541" cmpd="sng">
                <a:solidFill>
                  <a:schemeClr val="accent1">
                    <a:shade val="88000"/>
                    <a:satMod val="110000"/>
                  </a:schemeClr>
                </a:solidFill>
                <a:prstDash val="solid"/>
              </a:ln>
              <a:solidFill>
                <a:srgbClr val="FF0000"/>
              </a:solidFill>
              <a:latin typeface="Tahoma" pitchFamily="34" charset="0"/>
              <a:ea typeface="Times New Roman" pitchFamily="18" charset="0"/>
              <a:cs typeface="B Nazanin" pitchFamily="2" charset="-78"/>
            </a:endParaRPr>
          </a:p>
          <a:p>
            <a:pPr algn="ctr" rtl="1">
              <a:lnSpc>
                <a:spcPct val="150000"/>
              </a:lnSpc>
            </a:pP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س82</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)تشکیل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گروه بااحتمال مفسده انگیز بودن آن                                                                            س) تشکیل گروه با احتمال  این که افرادی مرتکب حرام شده،مثلا مطالب گناه آلود اشاعه می دهند ، چه حکمی دارد؟ </a:t>
            </a:r>
            <a:endPar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ج)اگر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امکان کنترل ومدیریت نباشد ومطالب ضداخلاقی توسط افراداشاعه پیدا کند نباید همچوگروهی راتشکیل داد.</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763240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431540" y="638690"/>
            <a:ext cx="8458672" cy="4562788"/>
          </a:xfrm>
          <a:prstGeom prst="rect">
            <a:avLst/>
          </a:prstGeom>
        </p:spPr>
        <p:txBody>
          <a:bodyPr wrap="square">
            <a:spAutoFit/>
          </a:bodyPr>
          <a:lstStyle/>
          <a:p>
            <a:pPr algn="ctr" rtl="1">
              <a:lnSpc>
                <a:spcPct val="150000"/>
              </a:lnSpc>
            </a:pP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83</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عدّه‏اى مدام باتهیه پیامکها مبادرت به طرح کمبودها و ضعفهايى که در جمهورى اسلامى وجود دارد، مى‏کنند، اشاعه این نوع پیامکها وبه اشتراک گذاردن آنها چه حکمى دارد؟                                                                                    ج) هر مطلبی که موجب بدنام شدن چهره جمهورى اسلامى که در برابر کفر و استکبار جهانى ايستاده است، شود به نفع اسلام و مسلمين نيست. بنا بر اين، اگر اين مطالب موجب تضعيف نظام جمهورى اسلامى باشد جايز نيست.(اجوبه،س1397.)                                                                                                                    </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5065987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656565" y="323655"/>
            <a:ext cx="8010890" cy="6186309"/>
          </a:xfrm>
          <a:prstGeom prst="rect">
            <a:avLst/>
          </a:prstGeom>
        </p:spPr>
        <p:txBody>
          <a:bodyPr wrap="square">
            <a:spAutoFit/>
          </a:bodyPr>
          <a:lstStyle/>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س84)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آیا لایک عکس افراد بی حجاب در شبکه های اجتماعی، جایز است؟ اگر چهره فرد مشخص نباشد یا غیر مسلمان باشد، چه حکمی دارد؟                                                                                                                                      ج)اگر تأیید و ترویج باطل و گناه محسوب شود، جایز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نیست</a:t>
            </a:r>
          </a:p>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لیدر 15اسفند1397</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85</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)برخی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از بازیگران سینما یا هنرمندان عکس های مبتذل خود را در فضای مجازی نظیر تلگرام یا اینستاگرام می گذارند، آیا با این توجیه که خود فرد عکسش را در صفحه مجازی خود قرار داده من می توانم اقدام به انتشار عکس او نمایم؟</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جائز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نیست</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شماره استفتاء</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852118 تاریخ استفتاء: 1396/12/28</a:t>
            </a:r>
            <a:r>
              <a:rPr lang="ar-SA" dirty="0"/>
              <a:t>)</a:t>
            </a:r>
            <a:endParaRPr lang="en-US" dirty="0"/>
          </a:p>
        </p:txBody>
      </p:sp>
    </p:spTree>
    <p:extLst>
      <p:ext uri="{BB962C8B-B14F-4D97-AF65-F5344CB8AC3E}">
        <p14:creationId xmlns:p14="http://schemas.microsoft.com/office/powerpoint/2010/main" val="3241540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881591" y="466680"/>
            <a:ext cx="7605844" cy="6186309"/>
          </a:xfrm>
          <a:prstGeom prst="rect">
            <a:avLst/>
          </a:prstGeom>
        </p:spPr>
        <p:txBody>
          <a:bodyPr wrap="square">
            <a:spAutoFit/>
          </a:bodyPr>
          <a:lstStyle/>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86</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)تبلیغ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وترویج شبکه های اجتماعی خارجی چه حکمی دارد؟                                                                      ج)اگرخلاف قانون ویا موجب تقویت دشمنان شودویامفسده دارباشد ویازمینه فسادرافراهم کندجایزنیست</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87</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تشویق دیگران به محتویات مستهجن چه حکمی دارد؟                                                                               ج)دعوت وتشویق حرام است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88</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انتشار تصاویربی حجاب باانگیزه تضعیف فرهنگ حجاب چه حکمی دارد؟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ج)جایزنیست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هم حق الله است چون مخالفت بافرمان الهی است وهم حق الناس است چون موجب آلودگی دیگران و اجتماع است.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9350763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836585" y="638690"/>
            <a:ext cx="7650850" cy="3970318"/>
          </a:xfrm>
          <a:prstGeom prst="rect">
            <a:avLst/>
          </a:prstGeom>
        </p:spPr>
        <p:txBody>
          <a:bodyPr wrap="square">
            <a:spAutoFit/>
          </a:bodyPr>
          <a:lstStyle/>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89</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)خانمی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بدون علم به نگاه دزدانه دیگران (نامحرمان) فیلم یا تصویر نیمه برهنه یا خارج از حدود شرعی خود را در فضای مجازی منتشر می کند. و بعد از مدتی به اینکه تصاویر او مورد رویت نامحرم قرار می گرفته آگاه می شود. وظیفه او چیست؟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تا حدی که میتواند باید جلوی انتشار بیشتر آن را بگیرد. و اگر کوتاهی کرده، استغفار کند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(شماره استفتاء852615 ؛تاریخ استفتاء: 28/12/1396)</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3467297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701570" y="844915"/>
            <a:ext cx="7961545"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cap="all" dirty="0">
                <a:ln w="9000" cmpd="sng">
                  <a:solidFill>
                    <a:schemeClr val="accent4">
                      <a:shade val="50000"/>
                      <a:satMod val="120000"/>
                    </a:schemeClr>
                  </a:solidFill>
                  <a:prstDash val="solid"/>
                </a:ln>
                <a:solidFill>
                  <a:srgbClr val="7030A0"/>
                </a:solidFill>
                <a:effectLst/>
                <a:cs typeface="B Nazanin" pitchFamily="2" charset="-78"/>
              </a:rPr>
              <a:t>س90)حکم نقل و انتشار و یا دیدن محتوای توهین آمیز به معصومین علیهم السلام در فضای مجازی چیست؟ج) نقل و انتشار این گونه اکاذیب جایز نیست ؛ و دیدن این گونه مطالب هم در فضای مجازی که موجب مفسده برای افراد است جایز نیست.</a:t>
            </a:r>
            <a:endParaRPr lang="en-US" sz="2800" b="1" cap="all" dirty="0">
              <a:ln w="9000" cmpd="sng">
                <a:solidFill>
                  <a:schemeClr val="accent4">
                    <a:shade val="50000"/>
                    <a:satMod val="120000"/>
                  </a:schemeClr>
                </a:solidFill>
                <a:prstDash val="solid"/>
              </a:ln>
              <a:solidFill>
                <a:srgbClr val="7030A0"/>
              </a:solidFill>
              <a:effectLst/>
              <a:cs typeface="B Nazanin" pitchFamily="2" charset="-78"/>
            </a:endParaRPr>
          </a:p>
        </p:txBody>
      </p:sp>
    </p:spTree>
    <p:extLst>
      <p:ext uri="{BB962C8B-B14F-4D97-AF65-F5344CB8AC3E}">
        <p14:creationId xmlns:p14="http://schemas.microsoft.com/office/powerpoint/2010/main" val="105276515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603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1"/>
            <a:r>
              <a:rPr lang="fa-IR" sz="2800" dirty="0"/>
              <a:t>4)استفاده از شبکه های اجتماعی  که </a:t>
            </a:r>
            <a:r>
              <a:rPr lang="fa-IR" sz="2800" dirty="0" err="1" smtClean="0"/>
              <a:t>موجلاق</a:t>
            </a:r>
            <a:r>
              <a:rPr lang="fa-IR" sz="2800" dirty="0" smtClean="0"/>
              <a:t> </a:t>
            </a:r>
            <a:r>
              <a:rPr lang="fa-IR" sz="2800" dirty="0"/>
              <a:t>و جدایی زن و شوهر شود، جایز نیست</a:t>
            </a:r>
            <a:r>
              <a:rPr lang="en-US" sz="2800" dirty="0"/>
              <a:t>   . </a:t>
            </a:r>
            <a:r>
              <a:rPr lang="fa-IR" sz="2800" dirty="0"/>
              <a:t>(</a:t>
            </a:r>
            <a:r>
              <a:rPr lang="fa-IR" sz="2800" dirty="0" err="1"/>
              <a:t>استفتاءازدفتر</a:t>
            </a:r>
            <a:r>
              <a:rPr lang="fa-IR" sz="2800" dirty="0"/>
              <a:t> مقام معظم رهبری،29/11/1394)</a:t>
            </a:r>
            <a:endParaRPr lang="en-US" sz="2800" dirty="0"/>
          </a:p>
          <a:p>
            <a:pPr rtl="1"/>
            <a:r>
              <a:rPr lang="fa-IR" sz="2800" dirty="0"/>
              <a:t>5) دیدن فیلمهای مستهجن توسط زن </a:t>
            </a:r>
            <a:r>
              <a:rPr lang="fa-IR" sz="2800" dirty="0" err="1"/>
              <a:t>وشوهر</a:t>
            </a:r>
            <a:r>
              <a:rPr lang="fa-IR" sz="2800" dirty="0"/>
              <a:t>  که موجب </a:t>
            </a:r>
            <a:r>
              <a:rPr lang="fa-IR" sz="2800" dirty="0" err="1" smtClean="0"/>
              <a:t>تحری</a:t>
            </a:r>
            <a:r>
              <a:rPr lang="fa-IR" sz="2800" dirty="0" smtClean="0"/>
              <a:t> </a:t>
            </a:r>
            <a:r>
              <a:rPr lang="fa-IR" sz="2800" dirty="0"/>
              <a:t>شهوت شود، جایز نیست</a:t>
            </a:r>
            <a:r>
              <a:rPr lang="en-US" sz="2800" dirty="0"/>
              <a:t>. </a:t>
            </a:r>
            <a:r>
              <a:rPr lang="fa-IR" sz="2800" dirty="0"/>
              <a:t>(اجوبه،س1200)</a:t>
            </a:r>
            <a:endParaRPr lang="en-US" sz="2800" dirty="0"/>
          </a:p>
          <a:p>
            <a:pPr rtl="1"/>
            <a:r>
              <a:rPr lang="fa-IR" sz="2800" dirty="0"/>
              <a:t>6) اگر استفاده از فضای مجازی، شبکه های اجتماعی و بازیهای اینترنتی، موجب اذیت و آزار والدین شود، حرام و گناه است.</a:t>
            </a:r>
            <a:endParaRPr lang="en-US" sz="2800" dirty="0"/>
          </a:p>
        </p:txBody>
      </p:sp>
      <p:sp>
        <p:nvSpPr>
          <p:cNvPr id="2" name="Rectangle 1"/>
          <p:cNvSpPr/>
          <p:nvPr/>
        </p:nvSpPr>
        <p:spPr>
          <a:xfrm>
            <a:off x="750058" y="260350"/>
            <a:ext cx="8415936" cy="6140142"/>
          </a:xfrm>
          <a:prstGeom prst="rect">
            <a:avLst/>
          </a:prstGeom>
        </p:spPr>
        <p:txBody>
          <a:bodyPr wrap="square">
            <a:spAutoFit/>
          </a:bodyPr>
          <a:lstStyle/>
          <a:p>
            <a:pPr algn="ctr" rtl="1">
              <a:lnSpc>
                <a:spcPct val="150000"/>
              </a:lnSpc>
            </a:pPr>
            <a:r>
              <a:rPr lang="fa-IR" sz="2400" b="1" cap="all" dirty="0">
                <a:ln w="9000" cmpd="sng">
                  <a:solidFill>
                    <a:schemeClr val="accent4">
                      <a:shade val="50000"/>
                      <a:satMod val="120000"/>
                    </a:schemeClr>
                  </a:solidFill>
                  <a:prstDash val="solid"/>
                </a:ln>
                <a:solidFill>
                  <a:srgbClr val="7030A0"/>
                </a:solidFill>
                <a:effectLst/>
                <a:cs typeface="B Nazanin" pitchFamily="2" charset="-78"/>
              </a:rPr>
              <a:t>س91)حکم شخصی که در فضای مجازی به ساحت مقدس اهل بیت عصمت و طهارت (علیهم السلام) توهین کند و به صورت گسترده ترویج و تبلیغ کند چیست؟                                                                                                   </a:t>
            </a:r>
            <a:endParaRPr lang="en-US" sz="2400" b="1" cap="all" dirty="0">
              <a:ln w="9000" cmpd="sng">
                <a:solidFill>
                  <a:schemeClr val="accent4">
                    <a:shade val="50000"/>
                    <a:satMod val="120000"/>
                  </a:schemeClr>
                </a:solidFill>
                <a:prstDash val="solid"/>
              </a:ln>
              <a:solidFill>
                <a:srgbClr val="7030A0"/>
              </a:solidFill>
              <a:effectLst/>
              <a:cs typeface="B Nazanin" pitchFamily="2" charset="-78"/>
            </a:endParaRPr>
          </a:p>
          <a:p>
            <a:pPr algn="ctr" rtl="1">
              <a:lnSpc>
                <a:spcPct val="150000"/>
              </a:lnSpc>
            </a:pPr>
            <a:r>
              <a:rPr lang="fa-IR" sz="2400" b="1" cap="all" dirty="0">
                <a:ln w="9000" cmpd="sng">
                  <a:solidFill>
                    <a:schemeClr val="accent4">
                      <a:shade val="50000"/>
                      <a:satMod val="120000"/>
                    </a:schemeClr>
                  </a:solidFill>
                  <a:prstDash val="solid"/>
                </a:ln>
                <a:solidFill>
                  <a:srgbClr val="7030A0"/>
                </a:solidFill>
                <a:effectLst/>
                <a:cs typeface="B Nazanin" pitchFamily="2" charset="-78"/>
              </a:rPr>
              <a:t> ج) توهین به ائمه  معصومین علیهم السلام و نبی مکرم اسلام ( صلی الله علیه و آله) حرام است . در ضمن اگر مسلمانی به یکی از دوازده امام دشنام دهد یا با آنان دشمنی داشته باشد ، نجس است و در احکام مذکور فرقی بین فضای مجازی و حقیقی وجود ندارد و وظیفه لفراد در مرحله اول امر به معروف و نهی از منکر زبانی است.</a:t>
            </a:r>
            <a:endParaRPr lang="en-US" sz="2400" b="1" cap="all" dirty="0">
              <a:ln w="9000" cmpd="sng">
                <a:solidFill>
                  <a:schemeClr val="accent4">
                    <a:shade val="50000"/>
                    <a:satMod val="120000"/>
                  </a:schemeClr>
                </a:solidFill>
                <a:prstDash val="solid"/>
              </a:ln>
              <a:solidFill>
                <a:srgbClr val="7030A0"/>
              </a:solidFill>
              <a:effectLst/>
              <a:cs typeface="B Nazanin" pitchFamily="2" charset="-78"/>
            </a:endParaRPr>
          </a:p>
          <a:p>
            <a:pPr algn="ctr" rtl="1">
              <a:lnSpc>
                <a:spcPct val="150000"/>
              </a:lnSpc>
            </a:pPr>
            <a:r>
              <a:rPr lang="fa-IR" sz="2400" b="1" cap="all" dirty="0">
                <a:ln w="9000" cmpd="sng">
                  <a:solidFill>
                    <a:schemeClr val="accent4">
                      <a:shade val="50000"/>
                      <a:satMod val="120000"/>
                    </a:schemeClr>
                  </a:solidFill>
                  <a:prstDash val="solid"/>
                </a:ln>
                <a:solidFill>
                  <a:srgbClr val="7030A0"/>
                </a:solidFill>
                <a:effectLst/>
                <a:cs typeface="B Nazanin" pitchFamily="2" charset="-78"/>
              </a:rPr>
              <a:t>س92) انتشار کلیپ رقص بانوان در فضای مجازی چه حکمی دارد؟ انتشار کلیپ آوازخوانی بانوان در فضای مجازی چه حکمی دارد؟                                                                                                                                                ج) با توجه به ترتب مفسده و ترویج گناه جایز نیست.</a:t>
            </a:r>
            <a:endParaRPr lang="en-US" sz="2400" b="1" cap="all" dirty="0">
              <a:ln w="9000" cmpd="sng">
                <a:solidFill>
                  <a:schemeClr val="accent4">
                    <a:shade val="50000"/>
                    <a:satMod val="120000"/>
                  </a:schemeClr>
                </a:solidFill>
                <a:prstDash val="solid"/>
              </a:ln>
              <a:solidFill>
                <a:srgbClr val="7030A0"/>
              </a:solidFill>
              <a:effectLst/>
              <a:cs typeface="B Nazanin" pitchFamily="2" charset="-78"/>
            </a:endParaRPr>
          </a:p>
        </p:txBody>
      </p:sp>
    </p:spTree>
    <p:extLst>
      <p:ext uri="{BB962C8B-B14F-4D97-AF65-F5344CB8AC3E}">
        <p14:creationId xmlns:p14="http://schemas.microsoft.com/office/powerpoint/2010/main" val="14685305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603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1"/>
            <a:r>
              <a:rPr lang="fa-IR" sz="2800" dirty="0"/>
              <a:t>4)استفاده از شبکه های </a:t>
            </a:r>
            <a:r>
              <a:rPr lang="fa-IR" sz="2800" dirty="0" smtClean="0"/>
              <a:t>شهوت </a:t>
            </a:r>
            <a:r>
              <a:rPr lang="fa-IR" sz="2800" dirty="0"/>
              <a:t>شود، جایز نیست</a:t>
            </a:r>
            <a:r>
              <a:rPr lang="en-US" sz="2800" dirty="0"/>
              <a:t>. </a:t>
            </a:r>
            <a:r>
              <a:rPr lang="fa-IR" sz="2800" dirty="0"/>
              <a:t>(اجوبه،س1200)</a:t>
            </a:r>
            <a:endParaRPr lang="en-US" sz="2800" dirty="0"/>
          </a:p>
          <a:p>
            <a:pPr rtl="1"/>
            <a:r>
              <a:rPr lang="fa-IR" sz="2800" dirty="0"/>
              <a:t>6) اگر استفاده از فضای مجازی، شبکه های اجتماعی و بازیهای اینترنتی، موجب اذیت و آزار والدین شود، حرام و گناه است.</a:t>
            </a:r>
            <a:endParaRPr lang="en-US" sz="2800" dirty="0"/>
          </a:p>
        </p:txBody>
      </p:sp>
      <p:sp>
        <p:nvSpPr>
          <p:cNvPr id="2" name="Rectangle 1"/>
          <p:cNvSpPr/>
          <p:nvPr/>
        </p:nvSpPr>
        <p:spPr>
          <a:xfrm>
            <a:off x="836585" y="770761"/>
            <a:ext cx="7785865" cy="4524315"/>
          </a:xfrm>
          <a:prstGeom prst="rect">
            <a:avLst/>
          </a:prstGeom>
        </p:spPr>
        <p:txBody>
          <a:bodyPr wrap="square">
            <a:spAutoFit/>
          </a:bodyPr>
          <a:lstStyle/>
          <a:p>
            <a:pPr algn="ctr" rtl="1">
              <a:lnSpc>
                <a:spcPct val="150000"/>
              </a:lnSpc>
            </a:pPr>
            <a:r>
              <a:rPr lang="fa-IR" sz="2400" b="1" cap="all" dirty="0">
                <a:ln w="9000" cmpd="sng">
                  <a:solidFill>
                    <a:schemeClr val="accent4">
                      <a:shade val="50000"/>
                      <a:satMod val="120000"/>
                    </a:schemeClr>
                  </a:solidFill>
                  <a:prstDash val="solid"/>
                </a:ln>
                <a:solidFill>
                  <a:srgbClr val="7030A0"/>
                </a:solidFill>
                <a:cs typeface="B Nazanin" pitchFamily="2" charset="-78"/>
              </a:rPr>
              <a:t>س93)من در پیام رسان سروش کانالی دارم . می خواستم بپرسم گذاشتن سخنان کسی در کانال ( مثلاً سخنانی مربوط به سایت) که مطئنم آن سخنان مربوط به شخص اوست ولی از صحت سخنان به صورت صد در صد اطمینان ندارم. و به طور معمول در بین این گونه سخنان دروغ نیز دیده می شود( البته به جز مطالب کانال ها و سایت های معاند) . گذاشتن آن سخنان جایز است؟                                                                                                                                       ج)اگر درج مطالب یا سخنان کسی در فضای مجازی مستلزم مفسده ، گمراه شدن مخاطبان یا خلاف مقررات و قوانین باشد ، جایز نیست.  </a:t>
            </a:r>
            <a:endParaRPr lang="en-US" sz="2400" b="1" cap="all" dirty="0">
              <a:ln w="9000" cmpd="sng">
                <a:solidFill>
                  <a:schemeClr val="accent4">
                    <a:shade val="50000"/>
                    <a:satMod val="120000"/>
                  </a:schemeClr>
                </a:solidFill>
                <a:prstDash val="solid"/>
              </a:ln>
              <a:solidFill>
                <a:srgbClr val="7030A0"/>
              </a:solidFill>
              <a:cs typeface="B Nazanin" pitchFamily="2" charset="-78"/>
            </a:endParaRPr>
          </a:p>
        </p:txBody>
      </p:sp>
    </p:spTree>
    <p:extLst>
      <p:ext uri="{BB962C8B-B14F-4D97-AF65-F5344CB8AC3E}">
        <p14:creationId xmlns:p14="http://schemas.microsoft.com/office/powerpoint/2010/main" val="33661616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2161157"/>
            <a:ext cx="8568952" cy="22159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4800" b="1" cap="all" dirty="0" smtClean="0">
                <a:ln w="9000" cmpd="sng">
                  <a:solidFill>
                    <a:schemeClr val="accent4">
                      <a:shade val="50000"/>
                      <a:satMod val="120000"/>
                    </a:schemeClr>
                  </a:solidFill>
                  <a:prstDash val="solid"/>
                </a:ln>
                <a:solidFill>
                  <a:srgbClr val="7030A0"/>
                </a:solidFill>
                <a:cs typeface="B Nazanin" pitchFamily="2" charset="-78"/>
              </a:rPr>
              <a:t>استفاده ازفیلترشکن</a:t>
            </a:r>
          </a:p>
          <a:p>
            <a:pPr algn="ctr" rtl="1">
              <a:lnSpc>
                <a:spcPct val="150000"/>
              </a:lnSpc>
            </a:pPr>
            <a:r>
              <a:rPr lang="fa-IR" sz="4800" b="1" cap="all" dirty="0" smtClean="0">
                <a:ln w="9000" cmpd="sng">
                  <a:solidFill>
                    <a:schemeClr val="accent4">
                      <a:shade val="50000"/>
                      <a:satMod val="120000"/>
                    </a:schemeClr>
                  </a:solidFill>
                  <a:prstDash val="solid"/>
                </a:ln>
                <a:solidFill>
                  <a:srgbClr val="7030A0"/>
                </a:solidFill>
                <a:cs typeface="B Nazanin" pitchFamily="2" charset="-78"/>
              </a:rPr>
              <a:t> </a:t>
            </a:r>
            <a:r>
              <a:rPr lang="fa-IR" sz="4800" b="1" cap="all" dirty="0">
                <a:ln w="9000" cmpd="sng">
                  <a:solidFill>
                    <a:schemeClr val="accent4">
                      <a:shade val="50000"/>
                      <a:satMod val="120000"/>
                    </a:schemeClr>
                  </a:solidFill>
                  <a:prstDash val="solid"/>
                </a:ln>
                <a:solidFill>
                  <a:srgbClr val="7030A0"/>
                </a:solidFill>
                <a:cs typeface="B Nazanin" pitchFamily="2" charset="-78"/>
              </a:rPr>
              <a:t>وورود به سایتهای فیلترشده</a:t>
            </a:r>
            <a:endParaRPr lang="en-US"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24168123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6545" y="692150"/>
            <a:ext cx="8145906"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2400" b="1" cap="all" dirty="0" smtClean="0">
                <a:ln w="9000" cmpd="sng">
                  <a:solidFill>
                    <a:schemeClr val="accent4">
                      <a:shade val="50000"/>
                      <a:satMod val="120000"/>
                    </a:schemeClr>
                  </a:solidFill>
                  <a:prstDash val="solid"/>
                </a:ln>
                <a:solidFill>
                  <a:srgbClr val="7030A0"/>
                </a:solidFill>
                <a:cs typeface="B Nazanin" pitchFamily="2" charset="-78"/>
              </a:rPr>
              <a:t>س94) برخی از سایتهای خبری فیلتر شده‌اند. این در حالی است که بعضی افراد به سبب موقعیت شغلی، مثل خبرنگاران باید به این سایتها رجوع کنند و اخبار و اطلاعات کسب کنند. معمولا این اخبار در سایتهای مجاز وجود ندارد. حکم شرعی استفاده از سایتهای فیلتر شده برای کسانی که ضرورت شغلی آنها ایجاب می کند از این سایتها استفاده کنند چیست؟      </a:t>
            </a:r>
          </a:p>
          <a:p>
            <a:pPr algn="ctr" rtl="1">
              <a:lnSpc>
                <a:spcPct val="150000"/>
              </a:lnSpc>
              <a:defRPr/>
            </a:pPr>
            <a:r>
              <a:rPr lang="fa-IR" sz="2400" b="1" cap="all" dirty="0" smtClean="0">
                <a:ln w="9000" cmpd="sng">
                  <a:solidFill>
                    <a:schemeClr val="accent4">
                      <a:shade val="50000"/>
                      <a:satMod val="120000"/>
                    </a:schemeClr>
                  </a:solidFill>
                  <a:prstDash val="solid"/>
                </a:ln>
                <a:solidFill>
                  <a:srgbClr val="7030A0"/>
                </a:solidFill>
                <a:cs typeface="B Nazanin" pitchFamily="2" charset="-78"/>
              </a:rPr>
              <a:t>ج</a:t>
            </a:r>
            <a:r>
              <a:rPr lang="fa-IR" sz="2400" b="1" cap="all" dirty="0">
                <a:ln w="9000" cmpd="sng">
                  <a:solidFill>
                    <a:schemeClr val="accent4">
                      <a:shade val="50000"/>
                      <a:satMod val="120000"/>
                    </a:schemeClr>
                  </a:solidFill>
                  <a:prstDash val="solid"/>
                </a:ln>
                <a:solidFill>
                  <a:srgbClr val="7030A0"/>
                </a:solidFill>
                <a:cs typeface="B Nazanin" pitchFamily="2" charset="-78"/>
              </a:rPr>
              <a:t>) به‌طور کلی، استفاده از فیلترشکن تابع قوانین و مقررات نظام جمهورى اسلامى مى‌باشد و تخلف از مقررات جایز نیست. </a:t>
            </a:r>
          </a:p>
        </p:txBody>
      </p:sp>
    </p:spTree>
    <p:extLst>
      <p:ext uri="{BB962C8B-B14F-4D97-AF65-F5344CB8AC3E}">
        <p14:creationId xmlns:p14="http://schemas.microsoft.com/office/powerpoint/2010/main" val="3033447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8656</TotalTime>
  <Words>8921</Words>
  <Application>Microsoft Office PowerPoint</Application>
  <PresentationFormat>On-screen Show (4:3)</PresentationFormat>
  <Paragraphs>531</Paragraphs>
  <Slides>153</Slides>
  <Notes>151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153</vt:i4>
      </vt:variant>
    </vt:vector>
  </HeadingPairs>
  <TitlesOfParts>
    <vt:vector size="161" baseType="lpstr">
      <vt:lpstr>2  Nazanin</vt:lpstr>
      <vt:lpstr>Arial</vt:lpstr>
      <vt:lpstr>B Nazanin</vt:lpstr>
      <vt:lpstr>Calibri</vt:lpstr>
      <vt:lpstr>IranNastaliq</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س6)با توجه به حجم فزاینده ایجاد شبهات اعتقادی و دینی در فضای مجازی آیا حضور و فعالیت عناصر فرهیخته که از توان پاسخ گویی به شبهات برخوردارند در این فضاها وجوب شرعی دارد؟ ج) موارد مختلف است. به طور کلی فرقی بین فضای مجازی و غیر آن نیست. اگر شرایط آن باشد، باید اقدام کنند.  (همان،   شماره استفتاء:851393   تاریخ استفتاء: 23/12/1396)</vt:lpstr>
      <vt:lpstr>س7)اگرسازمان یانهادی ،استفاده ازفضای مجازی یاشبکه های اجتماعی رابرای کارکنان زیرمجموعه ،ممنوع اعلام نماید ،تخطی ازاین امر،چه حکمی دارد؟                                                                                                            ج)اقدام برخلاف ضوابط ومقررات ودستورالعملها جایز نیست.</vt:lpstr>
      <vt:lpstr>PowerPoint Presentation</vt:lpstr>
      <vt:lpstr>PowerPoint Presentation</vt:lpstr>
      <vt:lpstr> س9)نصب و تعمير آنتن‌هاى ماهواره‌ای چه حکمی دارد؟                                                                                   ج)اگر از آنتن ماهواره‌اى براى امور حرام استفاده شود که غالباً همينطور است و يا تعمير کننده و يا نصب کننده علم داشته باشد به اينکه کسى که قصد تهيه آنتن ماهواره‏اى را دارد، براى امور حرام از آن استفاده مى‏کند، خريد و فروش و نصب قطعات و راه‏اندازى و تعمير و فروش قطعات آن جايز نيست.  (اجوبة‌الاستفتائات، س1217)</vt:lpstr>
      <vt:lpstr>س10 ) استفادة كاري از كانال‌هاي ماهواره‌اي گروه‌هاي ضدانقلاب جهت تأمين نيازمندي‌هاي اطلاعاتي چه حكمي دارد؟                                                                                   ج) فقط براي اشخاصي‌كه‌مأموريت‌دارند و در چارچوب‌مأموريت‌ و رفع‌نيازمندي‌ها معين آن هم بصورت‌محدود مانعي‌ندارد.</vt:lpstr>
      <vt:lpstr>  س11) در مناطق مرزي كشور بخصوص مناطق جنوبي ازطرفي تلويزيون جمهوري اسلامي آنتن دهي مناسبي ندارد و از طرفي تلويزيون كشورهاي خارجي بخصوص كشورهاي حاشيه خليج فارس به خوبي دريافت مي گردد كه خود اين مسئله باعث گرايش افراد به آن مي شود و اثرات مخرب زيادي در پي دارد.آيانصب آنتن وتنظيم آن روي شبكه هاي داخلي كه بنا به نظر كارشناسان قفل آن روي شبكه هاي داخلي امكان پذيرمي باشدبراي پاسداران مجاز است يا خير؟                      ج) عمل برخلاف قانون جايز نيست و در مورد مذكور بنابر ضرورت تبليغات مي تواند دستورالعمل اجرائي تهيه نموده و با تضمن كنترل و امكان قفل نمودن از مراجع مسئول اخذ مجوز كرده و بعنوان يك امر قانوني اقدام نمايند.                                                                                </vt:lpstr>
      <vt:lpstr>س12) استفاده از ماهواره براي تقويت شبكه هاي ايران چه حكمي دارد؟   ج) دستگاه آنتن ماهواره‏اي از اين جهت كه صرفاً وسيله‏اي براي دريافت برنامه‏هاي تلويزيوني است كه هم برنامه‏هاي حلال دارد و هم برنامه‏هاي حرام، حكم آلات مشترك را دارد، لذا خريد و فروش و نگهداري آن براي استفاده در امور حرام، حرام است و براي استفاده‏هاي حلال جايز است، ولي چون اين وسيله براي كسي كه آن را در اختيار دارد زمينه دريافت برنامه‏هاي حرام را كاملًا فراهم مي‏كند و گاهي نگهداري آن، مفاسد ديگري را نيز در بر دارد، خريد و نگهداري آن جايز نيست، مگر براي كسي كه به خودش مطمئن است كه استفاده حرام از آن نمي‏كند و بر تهيه و نگهداري آن در خانه‏اش مفسده‏اي هم مترتّب نمي‏شود، لكن اگر قانوني در اين مورد وجود داشته باشد بايد مراعات گردد</vt:lpstr>
      <vt:lpstr>با توجه به پاسخ ارائه شده توجه به چند نكته ضروري است. 1)اگر ماهواره مورد اشاره در پرسش، فقط براي تقويت شبكه هاي ايران باشد و قابليت استفاده از شبكه هاي مفسده انگيز جهاني را نداشته باشد، هيچ اشكالي ندارد.                                                                                                          2) اگر قابل استفاده براي شبكه هاي مفسده انگيز هم باشد اين چند صورت دارد.                                                            الف: اگر به خودش مطمئن نباشد و شايد استفاده حرام از آن بكند در اين صورت حرام است.                                        ب: اگر بر تهيه و نگهداري آن در خانه‏اش مفسده‏اي مترتّب باشد در اين صورت نيز حرام است.                                            ج: امّا اگر كسي به خودش مطمئن باشد كه استفاده حرام از آن نمي‏كند و بر تهيه و نگهداري آن در خانه‏اش مفسده‏اي هم مترتّب نمي‏شود اشكالي ندارد.                                                                                                                       3) همه اين ها در صورتي است كه از نظر قانوني در اين مورد منعي وجود نداشته باشد، امّا اگر از نظر قانون منعي وجود داشته باشد بايد مراعات گردد. (أجوبة الاستفتاءات ، س 1212.)</vt:lpstr>
      <vt:lpstr>س13)آیادختری که باحجاب کامل درفضای مجازی مشغول فعالیت فرهنگی است ،کارصحیحی انجام می دهد؛نظررهبری چیست؟ ج)فعالیت فرهنگی درفضای مجازی بخودی خود اشکالی ندارد.   .                                                                                </vt:lpstr>
      <vt:lpstr>س14) استفتائی ازدفتر حضرت آقاشده بود نسبت به فعالیت درفضای مجازی بااستفاده از فیلترشکن که درپاسخ گفته شده جایز نیست الان سوال درمتن جامعه ونیز طلاب بوجود آمده است که چطور حضرت آقاتوصیه شدید به فعالیت درفضای مجازی دارند،باتوجه به این استفتاء آیا جمع نقیضین نیست؟                                                                               ج)به طور کلی استفاده از فضای مجازی اگر مستلزم مفسده (مانند ترویج فساد ، نشر اکاذیب و مطالب باطل، ضرر به اسلام و مسلمین) بوده و یا خوف ارتکاب گناه باشد ویاموجب تقویت دشمنان اسلام ومسلمین شود یا خلاف قوانین و مقررات نظام جمهوری اسلامی باشد جایز نیست ونیزبطورکلی استفاده ازفیلتر شکن ومانندآن تابع قوانین ومقررات نظام جمهوری اسلامی می باشد وتخلف ازمقررات جایز نیست .   </vt:lpstr>
      <vt:lpstr>س15)باتوجه به اینکه گاهی درفضای مجازی  گروه های دوستانه ای تشکیل می شود جهت تبادل تجربیات آشپزی وتنوع درپخت وپز واعضاء عکس غذاهای تهیه شده خودشان رادرگروه قرار می دهند ،این اقدام چه حکمی دارد؟آیاخوردن آن غذاکراهت ندارد؟ ج)بارگزاری عکس غذای خود درفضای مجازی وخوردن آن غذافی نفسه اشکالی ندارد.</vt:lpstr>
      <vt:lpstr>س16)باتوجه به صحبت حضرت آقادرموردقوی شدن درفضای مجازی واینکه فضای مجازی رابرای دشمن ناامن کنید آیامی توان برای عمل به این فرمایشات ازپیام رسان های غربی استفاده کرد یانباید استفاده کرد؟ ج)به طور کلی استفاده از فضای مجازی اگر مستلزم مفسده (مانند ترویج فساد ، نشر اکاذیب و مطالب باطل، ضرر به اسلام و مسلمین) بوده و یا خوف ارتکاب گناه باشد ویاموجب تقویت دشمنان اسلام ومسلمین شود یا خلاف قوانین و مقررات نظام جمهوری اسلامی باشد جایز نیست  وتشخیص موضوع برعهده مکلف است.   </vt:lpstr>
      <vt:lpstr>PowerPoint Presentation</vt:lpstr>
      <vt:lpstr> حکم قرآن درلوح فشرده  س17)قرآنی که به صورت متن یا صوت ویا تصویر دریک لوح فشرده ویاحافظه گوشی همراه می باشد،آیاحکم قرآن رادارد؟ ج)حکم قرآن راندارد.</vt:lpstr>
      <vt:lpstr>PowerPoint Presentation</vt:lpstr>
      <vt:lpstr>PowerPoint Presentation</vt:lpstr>
      <vt:lpstr>PowerPoint Presentation</vt:lpstr>
      <vt:lpstr>PowerPoint Presentation</vt:lpstr>
      <vt:lpstr>PowerPoint Presentation</vt:lpstr>
      <vt:lpstr>PowerPoint Presentation</vt:lpstr>
      <vt:lpstr>س24)آیاشنیدن غیبت وتهمت درفضای مجازی نیزحرام است؟  ج)دراحکام غیبت وتهمت ،فرقی بین فضای مجازی وحقیقی نیست.</vt:lpstr>
      <vt:lpstr>س25)اگردرباره فردی ادعایی رامطرح کنیم وآن رادرفضای مجازی نشر بدهیم وبزعم خودمان آن ادعا قطعا درست است اما این ادعا دردادگاه صالحه بررسی وتایید نشده است ،حکم نشر این ادعا درافکار عمومی چیست؟                                 ج)بطورکلی نشذراکاذیب درفضای مجازی وغیرآن که موجب هتک حرمت شخص شودحرام است ودرفرض سوال نیز این کارجایزنیست.</vt:lpstr>
      <vt:lpstr>س26)درگروهی که کسی دیگری رانمی شناسدوفقط درگروه فعالیت می کند آیا پشت سر یک نفر ازاعضای گروه  ویادرصفحه شخصی حرفی زدن آیا غیبت محسوب می شود؟ ج)درهرصورت اگرشخص برای دیگران شناخته شده باشد وعیب اوراافشاکنند ،غیبت محسوب می شود ودرغیراین صورت غیبت نیست وفرقی بین فضای مجازی وغیر مجازی نیست.</vt:lpstr>
      <vt:lpstr>PowerPoint Presentation</vt:lpstr>
      <vt:lpstr>PowerPoint Presentation</vt:lpstr>
      <vt:lpstr>PowerPoint Presentation</vt:lpstr>
      <vt:lpstr>س29)آیا تشکیل گروههای گفتگو در بین افراد نامحرم فامیل مثل پسرخاله و دخترخاله در فضای مجازی قبح شرعی دارد؟ اگر موجب مفسده باشد و یا خوف وقوع در حرام باشد جائز نیست.  ( شماره استفتاء: 855761    تاریخ استفتاء: (14/1/1397)</vt:lpstr>
      <vt:lpstr>س30)درشبکه مجازی مثل تلگرام گروههای خانودگی راه اندازی وافرادمحرم ونامحرم عضو گروه می شوند ؛درچنین گروههایی ،پیامها به صورت آزادانه به اشتراک گذاشته می شودوهمه اعضاءمشاهده می کنند،آیا پاسخ دادن به پیامها وشوخی بانامحرم دراین بسترکه صدایی ازنامحرم شنیده نمی شود وچهره اونمایان نیست ،چه حکمی دارد؟                                                                                                     ج) به طور کلی هر گونه ارتباط با نامحرم که مستلزم مفسده و یا خوف ارتکاب گناه در میان باشد، ولو در فضای مجازی جایز نیست. و تشخیص آن با خود مکلف است. (شماره استفتاء: 852395    تاریخ استفتاء: 27/12/1396)</vt:lpstr>
      <vt:lpstr>س31)چت کردن باجنس مخالف دربحث دینی ومذهبی مثلاحجاب بدون قصدگناهی چه حکمی دارد؟ ج)چنانچه منشأ فسادشودوصحبتها تحریک کننده باشد، جایز نیست. وتجربه های مکرر نشان داده است که رابطه های دختران و پسران دام های شیطان است و پیامد های منفی هم دارد .                                                                        چنانچه صحبت کردن های غیر ضروری با نامحرم از مناسب ترین جایگاه های نفوذ شیطان است. ممکن است ناخود آگاه انسان را به روابط غیر اخلاقی سوق دهد. بله اگر برای ارتباط و صحبت کردن با نامحرم ضرورتی در بین باشد ، مانند سؤال کردن مسائل شرعی از نامحرم و امثال این مورد، و قصد لذت و شهوت هم در بین نباشد و مفسده هم نداشته باشد، اشکال ندارد .</vt:lpstr>
      <vt:lpstr>س32)حکم رفاقت با جنس مخالف برای ازدواج در شبکه های اجتماعی چیست؟  ج)به‌طور كلى ارتباط با نامحرم كه مستلزم مفسده بوده و يا خوف ارتكاب گناه در ميان باشد، جايز نيست. ( شماره استفتاء777486:    تاریخ استفتاء23/3/1396)</vt:lpstr>
      <vt:lpstr>س33)حکم بازی‎های آنلاین دو نفره مابین دو جنس مخالف که صرفاً برای تفریح انجام می‎شود چیست؟ اين‌‌گونه اعمال که غالباً مستلزم مفسده بوده و يا خوف ارتكاب گناه در آن است، جايز نيست.  (لیدر، شماره استفتاء355522   تاریخ استفتاء: 21/4/1392)</vt:lpstr>
      <vt:lpstr>س34)باتوجه به فراگیری فضای مجازی وحضور مردم وازجمله اشخاص مذهبی درفضای مجازی ،عده ای ازدختران وپسران مذهبی بااختلاط موجبات شوخی باجنس مخالف رافراهم می کنند ،آیا مرزبندی شوخی واختلاط بانامحرم درفضای مجازی بافضای حقیقی تفاوتی دارد؟        ج) به طور کلی  هرگونه ارتباط با نامحرم که مستلزم مفسده بوده و یا خوف ارتکاب گناه در میان باشد، جایز نیست ودراین امر فرقی بین فضای مجازی وحقیقی نیست.</vt:lpstr>
      <vt:lpstr>س35)ارتباط باجنس مخالف درفضای مجازی چه حکمی دارد؟ ج) به طور کلی  هرگونه ارتباط با نامحرم که دارای مفسده بوده و یا خوف ارتکاب گناه در میان باشدولو در فضای مجازی جایزنیست.</vt:lpstr>
      <vt:lpstr>س36)ارتباط بانامحرم درفضای مجازی چه  مواقعی اشکال دارد،صحبت بانامحرم دراین فضا حکمی دارد؟ ج)به هرحال هرگونه ارتباطی حتی در فضای مجازی که خارج از ضوابط واحکام شرعی باشد ویا مفسده ای بر آن مترتب شود ،  جایزنیست ؛ و بر هر زن ومرد مکلفی شرعا واجب است حریم ضوابط شرعی ومقررات اسلامی رادقیقا مراعات نمایند وازهرگونه عمل ورفتاری که آمیخته به ریبه ویاموجب ترتب فتنه وفساد باشد،جدا احترازنمایند.</vt:lpstr>
      <vt:lpstr>س37)یک جوان 16ساله که بانامحرم همسن خودازطریق فضای مجازی معاشرت می کند،آیامرتکب کبیره شده است؟ ج) بطورکلی هرگونه ارتباط  بانامحرم که مستلزم مفسده بوده و یا خوف ارتکاب گناه در میان باشدولو در فضای مجازی جایزنیست. وازاین گونه اعمال ورفتارها که آمیخته به ریبه ویاموجب ترتب فتنه وفساد باشد،جدا بپرهیزد.</vt:lpstr>
      <vt:lpstr>  س38)پسری 23ساله ام که باخانمی درفضای مجازی آشناشدم ویکبارهم درحددین ظاهرش اورادرداشگاه دیدم ومدتی است بصورت مجازی باهم مرتبط هستیم وقدمان هم ازدواج است آیا ابراز علاقه به ایشان به صورت مجازی بدون ایجاد گناه ومهسده چه حکمی دارد؟درضمن ازدوطرف خواهرهایمان درجریان هستند ،قصدمان برای ازدواج جدی است ولی به لحاظ دوربودن ازهمدیگر ودرس خواندن ودیگرمشکلات فعلاامکان خواستگاری نیست ؛لطفاراهنمایی فرمایید. ج)به هرحال تازمانی که عقد به صورت صحیح شرعی خوانده نشده باشد،نسبت به یکدیگر نامحرم می باشید وهرگونه ارتباطی که خارج ازضوابط واحکام شرعی باشد ویامفسده ای برآن مترتب شودویاخوف ارتکاب گناه درمیان باشد هرچنددرفضای مجازی ،درقالب الفاظ محبت آمیز وعاشقانه جایزنیست.</vt:lpstr>
      <vt:lpstr>س39) بنده پشتیبان درسی دارم که نامحرم است و هنگام پیام دادن در واتساپ یا فضای مجازی بعضاً در بین صحبت ها یشان شوخی هایی هم انجام می دهند . اما می دانم هدف ایشان از این کار آیا ارتباط بهتر است یا انگیزه دادن به درس خواندن ، قابل ذکر است که ایشان مجرد است . وظیفه بنده در این ارتباط چیست؟                                                                 ج) هرگونه ارتباطی ( هر چند در فضای مجازی) که خارج از ضوابط و احکام شرعی باشد و یا مفسده ای بر آن مترتب شود ، جایز نیست و در این حکم فرقی بین استاد و غیر آن نمی کند ، البته در صورت وجود شرایط ، باید به وظیفه موثر نبودن نهی از منکر و تکرار عمل ، لازم است که پشتیبانی درسی خود را تغییر دهید.        </vt:lpstr>
      <vt:lpstr> س40) من دوازده سالمه و تکلیف شدم من اگه با یک دختر صحبت مجازی یا واقعی داشته باشم حرام است ؟ رابطه ی فیزیکی چطور ؟  ج) به طور کلی هرگونه ارتباط با نامحرم در فضای مجازی و یا حقیقی که مستلزم مفسده و یا خوف ارتکاب گناه در آن باشد ، جایز نیست و تماس با نامحرم مطلقاً حرام است.</vt:lpstr>
      <vt:lpstr> خواندن صیغه عقد وطلاق  درفضای مجازی</vt:lpstr>
      <vt:lpstr>PowerPoint Presentation</vt:lpstr>
      <vt:lpstr>PowerPoint Presentation</vt:lpstr>
      <vt:lpstr>PowerPoint Presentation</vt:lpstr>
      <vt:lpstr>PowerPoint Presentation</vt:lpstr>
      <vt:lpstr>س47) آیا خواندن صیغه عقد در فضای مجازی برای حلال شدن رابطه در فضای مجازی با علم به اینکه این ارتباط به قصد ازدواج نیست و فقط در مواردی که ارتباط در فضای مجازی لازم است ( مثلاً بحث کاری یا علمی یا ...) انجام می شود ، صحیح است؟                                                                                                                                            ج) اگر صیغه ی عقد موقت با رعایت شرایطش ( من جمله اذن ولی در ازدواج دختر باکره) صحیح خوانده شود و به قصد ازدواج باشد ، صحیح است.</vt:lpstr>
      <vt:lpstr> س48) آیا از طریق تلفن هم می شود یه خانم را که شوهرش چند سال هست فوت شده صیغه موقت کرد. آیا صیغه موقت از طریق تلفن و فضای مجازی مشکل شرعی ندارد؟                                                                                           ج) باید عقد ازدواج با رعایت تمام شرایط آن تلفظ شود و نوشتن متن صیغه کفایت از عقد نمی کند . و اگر این امکان از طریق تلفن یا فضای مجازی فراهم شود ، اشکال ندارد.</vt:lpstr>
      <vt:lpstr>س49) عقد موقت از طریق فضای مجازی و چت کردن جایز است؟یعنی با شخصی که عقد کردن با او جایز است ، با رعایت تمام شرایط صیغه موقت ، با چت کردن ، متن صیغه را تایپ کنم و شخص مورد نظر بنویسد قبلتُ ! این عقد صحیح است ؟ و آیا رابطه جنسی با همسر در فضای مجازی جایز است ؟ یعنی کلمات و جملات تحریک کننده جنسی به صورت چت رد و بدل کنیم . و ارضاء صورت گیرد . این کار جایز است؟                                                                                                 ج) صیغه عقد موقت باید لفظ باشد و با نوشتن و کتابت محقق نمی شود . با همسری که با تمام شرایط شرعی عقد خوانده شده ، ارتباط داشتن در فضای مجازی به هر صورت باشد اشکالی ندارد و اگر ارضاء شدن فقط با کلام یا نوشته باشد و از اعضاء بدن خود برای ارضاء شدن استفاده نکند اشکالی ندارد.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منکرات در فضای مجازی</vt:lpstr>
      <vt:lpstr>1)حضوردرفضای مجازی  باوجودمفسده (مانند ترویج فساد) و یا خوف ارتکاب گناه یاخلاف قوانین و مقررات بودن 2)عضویت در کانال ها و گروه های مجازی که برعلیه نظام شایعه پراکنی نموده،یا محتوای غیردینی و غیراخلاقی دارند، وعضویت درآنها موجب ترویج و تقویت آنها می شود  . 3) استفاده از برنامه هاي ماهواره باوجود مفاسده ویا خوف وقوع در حرام و گناه.  4) خريد ، فروش ، نصب قطعات و راه‏اندازى و تعمير و فروش قطعات ماهواره 5)ارتکاب معاصی مانندغیبت درفضای   6) ارتباط بانامحرم اگر موجب مفسده باشد و یا خوف وقوع درحرام وجود داشته باشد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تهیه وتنظیم:  محمدحسین منتظری  آبان ماه 1399</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tsh</cp:lastModifiedBy>
  <cp:revision>889</cp:revision>
  <dcterms:created xsi:type="dcterms:W3CDTF">2010-12-13T04:41:37Z</dcterms:created>
  <dcterms:modified xsi:type="dcterms:W3CDTF">2021-06-22T05:29:20Z</dcterms:modified>
</cp:coreProperties>
</file>